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59" r:id="rId30"/>
  </p:sldIdLst>
  <p:sldSz cx="9144000" cy="5143500" type="screen16x9"/>
  <p:notesSz cx="6858000" cy="9144000"/>
  <p:embeddedFontLst>
    <p:embeddedFont>
      <p:font typeface="Montserrat" charset="0"/>
      <p:regular r:id="rId32"/>
      <p:bold r:id="rId33"/>
      <p:italic r:id="rId34"/>
      <p:boldItalic r:id="rId35"/>
    </p:embeddedFont>
    <p:embeddedFont>
      <p:font typeface="Comfortaa" charset="0"/>
      <p:regular r:id="rId36"/>
      <p:bold r:id="rId37"/>
    </p:embeddedFont>
    <p:embeddedFont>
      <p:font typeface="Wingdings 2" pitchFamily="18" charset="2"/>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9990d88ad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9990d88ad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9990d88a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9990d88a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462455" y="2067254"/>
            <a:ext cx="5234152" cy="1034099"/>
          </a:xfrm>
          <a:prstGeom prst="rect">
            <a:avLst/>
          </a:prstGeom>
          <a:noFill/>
          <a:ln>
            <a:noFill/>
          </a:ln>
        </p:spPr>
        <p:txBody>
          <a:bodyPr spcFirstLastPara="1" wrap="square" lIns="91425" tIns="91425" rIns="91425" bIns="91425" anchor="t" anchorCtr="0">
            <a:spAutoFit/>
          </a:bodyPr>
          <a:lstStyle/>
          <a:p>
            <a:pPr lvl="0" algn="ctr">
              <a:lnSpc>
                <a:spcPct val="115000"/>
              </a:lnSpc>
            </a:pPr>
            <a:r>
              <a:rPr lang="fr-FR" sz="2400" b="1" dirty="0" smtClean="0">
                <a:solidFill>
                  <a:schemeClr val="bg1"/>
                </a:solidFill>
              </a:rPr>
              <a:t>L’expert-comptable, acteur majeur de la transparence financière</a:t>
            </a:r>
            <a:endParaRPr sz="2400" b="1" dirty="0">
              <a:solidFill>
                <a:schemeClr val="lt1"/>
              </a:solidFill>
              <a:latin typeface="Montserrat"/>
              <a:ea typeface="Montserrat"/>
              <a:cs typeface="Montserrat"/>
              <a:sym typeface="Montserrat"/>
            </a:endParaRPr>
          </a:p>
        </p:txBody>
      </p:sp>
      <p:sp>
        <p:nvSpPr>
          <p:cNvPr id="3" name="Google Shape;54;p13"/>
          <p:cNvSpPr txBox="1"/>
          <p:nvPr/>
        </p:nvSpPr>
        <p:spPr>
          <a:xfrm>
            <a:off x="0" y="3501915"/>
            <a:ext cx="2659116" cy="573973"/>
          </a:xfrm>
          <a:prstGeom prst="rect">
            <a:avLst/>
          </a:prstGeom>
          <a:noFill/>
          <a:ln>
            <a:noFill/>
          </a:ln>
        </p:spPr>
        <p:txBody>
          <a:bodyPr spcFirstLastPara="1" wrap="square" lIns="91425" tIns="91425" rIns="91425" bIns="91425" anchor="t" anchorCtr="0">
            <a:spAutoFit/>
          </a:bodyPr>
          <a:lstStyle/>
          <a:p>
            <a:pPr lvl="0" algn="ctr">
              <a:lnSpc>
                <a:spcPct val="115000"/>
              </a:lnSpc>
            </a:pPr>
            <a:r>
              <a:rPr lang="fr-FR" sz="1100" b="1" dirty="0" smtClean="0">
                <a:solidFill>
                  <a:schemeClr val="lt1"/>
                </a:solidFill>
                <a:latin typeface="Montserrat"/>
                <a:ea typeface="Montserrat"/>
                <a:cs typeface="Montserrat"/>
                <a:sym typeface="Montserrat"/>
              </a:rPr>
              <a:t>D. MERHOUM Mohamed El Habib</a:t>
            </a:r>
          </a:p>
          <a:p>
            <a:pPr lvl="0" algn="ctr">
              <a:lnSpc>
                <a:spcPct val="115000"/>
              </a:lnSpc>
            </a:pPr>
            <a:r>
              <a:rPr lang="fr-FR" sz="1100" b="1" dirty="0" smtClean="0">
                <a:solidFill>
                  <a:schemeClr val="lt1"/>
                </a:solidFill>
                <a:latin typeface="Montserrat"/>
                <a:ea typeface="Montserrat"/>
                <a:cs typeface="Montserrat"/>
                <a:sym typeface="Montserrat"/>
              </a:rPr>
              <a:t>Expert-comptable diplômé</a:t>
            </a:r>
            <a:endParaRPr sz="1100" b="1" dirty="0">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599091" y="464025"/>
            <a:ext cx="5255172" cy="680156"/>
          </a:xfrm>
          <a:prstGeom prst="rect">
            <a:avLst/>
          </a:prstGeom>
          <a:noFill/>
          <a:ln>
            <a:noFill/>
          </a:ln>
        </p:spPr>
        <p:txBody>
          <a:bodyPr spcFirstLastPara="1" wrap="square" lIns="91425" tIns="91425" rIns="91425" bIns="91425" anchor="t" anchorCtr="0">
            <a:spAutoFit/>
          </a:bodyPr>
          <a:lstStyle/>
          <a:p>
            <a:pPr lvl="0" algn="ctr">
              <a:lnSpc>
                <a:spcPct val="115000"/>
              </a:lnSpc>
            </a:pPr>
            <a:r>
              <a:rPr lang="fr-FR" b="1" dirty="0" smtClean="0">
                <a:solidFill>
                  <a:srgbClr val="434343"/>
                </a:solidFill>
                <a:latin typeface="Montserrat"/>
                <a:ea typeface="Montserrat"/>
                <a:cs typeface="Montserrat"/>
                <a:sym typeface="Montserrat"/>
              </a:rPr>
              <a:t>LA FÉDÉRATION INTERNATIONALE DES COMPTABLES IFAC </a:t>
            </a:r>
            <a:endParaRPr lang="en" b="1" dirty="0" smtClean="0">
              <a:solidFill>
                <a:srgbClr val="434343"/>
              </a:solidFill>
              <a:latin typeface="Montserrat"/>
              <a:ea typeface="Montserrat"/>
              <a:cs typeface="Montserrat"/>
              <a:sym typeface="Montserrat"/>
            </a:endParaRPr>
          </a:p>
        </p:txBody>
      </p:sp>
      <p:sp>
        <p:nvSpPr>
          <p:cNvPr id="60" name="Google Shape;60;p14"/>
          <p:cNvSpPr txBox="1"/>
          <p:nvPr/>
        </p:nvSpPr>
        <p:spPr>
          <a:xfrm>
            <a:off x="254059" y="1551564"/>
            <a:ext cx="5757857" cy="2985402"/>
          </a:xfrm>
          <a:prstGeom prst="rect">
            <a:avLst/>
          </a:prstGeom>
          <a:noFill/>
          <a:ln>
            <a:noFill/>
          </a:ln>
        </p:spPr>
        <p:txBody>
          <a:bodyPr spcFirstLastPara="1" wrap="square" lIns="91425" tIns="91425" rIns="91425" bIns="91425" anchor="t" anchorCtr="0">
            <a:spAutoFit/>
          </a:bodyPr>
          <a:lstStyle/>
          <a:p>
            <a:pPr>
              <a:buFontTx/>
              <a:buChar char="-"/>
              <a:defRPr/>
            </a:pPr>
            <a:endParaRPr lang="fr-FR"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Les comptables professionnels du monde sont des acteurs majeurs dans la transparence financière.</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Ils jouent un rôle essentiel dans la lutte contre la corruption.</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 Ils confèrent une transparence, une pertinence et une intégrité essentielles aux systèmes qui sous-tendent les économies florissantes.</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 Ils aident à la maitrise de la corruption, la rendant plus facile à prévenir, à détecter et à traiter.</a:t>
            </a:r>
          </a:p>
          <a:p>
            <a:pPr algn="ctr">
              <a:buFont typeface="Wingdings 2" pitchFamily="18" charset="2"/>
              <a:buNone/>
              <a:defRPr/>
            </a:pPr>
            <a:r>
              <a:rPr lang="fr-FR" dirty="0" smtClean="0">
                <a:solidFill>
                  <a:srgbClr val="434343"/>
                </a:solidFill>
                <a:latin typeface="Montserrat"/>
                <a:ea typeface="Montserrat"/>
                <a:cs typeface="Montserrat"/>
                <a:sym typeface="Montserrat"/>
              </a:rPr>
              <a:t> </a:t>
            </a:r>
            <a:endParaRPr lang="fr-FR" dirty="0">
              <a:solidFill>
                <a:srgbClr val="434343"/>
              </a:solidFill>
              <a:latin typeface="Montserrat"/>
              <a:ea typeface="Montserrat"/>
              <a:cs typeface="Montserrat"/>
              <a:sym typeface="Comforta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945931" y="464025"/>
            <a:ext cx="4435365" cy="432396"/>
          </a:xfrm>
          <a:prstGeom prst="rect">
            <a:avLst/>
          </a:prstGeom>
          <a:noFill/>
          <a:ln>
            <a:noFill/>
          </a:ln>
        </p:spPr>
        <p:txBody>
          <a:bodyPr spcFirstLastPara="1" wrap="square" lIns="91425" tIns="91425" rIns="91425" bIns="91425" anchor="t" anchorCtr="0">
            <a:spAutoFit/>
          </a:bodyPr>
          <a:lstStyle/>
          <a:p>
            <a:pPr lvl="0" algn="ctr">
              <a:lnSpc>
                <a:spcPct val="115000"/>
              </a:lnSpc>
            </a:pPr>
            <a:r>
              <a:rPr lang="fr-FR" b="1" dirty="0" smtClean="0">
                <a:solidFill>
                  <a:srgbClr val="434343"/>
                </a:solidFill>
                <a:latin typeface="Montserrat"/>
                <a:ea typeface="Montserrat"/>
                <a:cs typeface="Montserrat"/>
                <a:sym typeface="Montserrat"/>
              </a:rPr>
              <a:t>L’IFAC  AU SERVICE DE L'INTÉRÊT PUBLIC </a:t>
            </a:r>
            <a:endParaRPr lang="en" b="1" dirty="0" smtClean="0">
              <a:solidFill>
                <a:srgbClr val="434343"/>
              </a:solidFill>
              <a:latin typeface="Montserrat"/>
              <a:ea typeface="Montserrat"/>
              <a:cs typeface="Montserrat"/>
              <a:sym typeface="Montserrat"/>
            </a:endParaRPr>
          </a:p>
        </p:txBody>
      </p:sp>
      <p:sp>
        <p:nvSpPr>
          <p:cNvPr id="60" name="Google Shape;60;p14"/>
          <p:cNvSpPr txBox="1"/>
          <p:nvPr/>
        </p:nvSpPr>
        <p:spPr>
          <a:xfrm>
            <a:off x="243549" y="1530543"/>
            <a:ext cx="5926023" cy="1692741"/>
          </a:xfrm>
          <a:prstGeom prst="rect">
            <a:avLst/>
          </a:prstGeom>
          <a:noFill/>
          <a:ln>
            <a:noFill/>
          </a:ln>
        </p:spPr>
        <p:txBody>
          <a:bodyPr spcFirstLastPara="1" wrap="square" lIns="91425" tIns="91425" rIns="91425" bIns="91425" anchor="t" anchorCtr="0">
            <a:spAutoFit/>
          </a:bodyPr>
          <a:lstStyle/>
          <a:p>
            <a:pPr>
              <a:buFontTx/>
              <a:buChar char="-"/>
              <a:defRPr/>
            </a:pPr>
            <a:endParaRPr lang="fr-FR" dirty="0" smtClean="0">
              <a:solidFill>
                <a:srgbClr val="434343"/>
              </a:solidFill>
              <a:latin typeface="Montserrat"/>
              <a:ea typeface="Montserrat"/>
              <a:cs typeface="Montserrat"/>
              <a:sym typeface="Montserrat"/>
            </a:endParaRPr>
          </a:p>
          <a:p>
            <a:pPr>
              <a:defRPr/>
            </a:pPr>
            <a:r>
              <a:rPr lang="fr-FR" dirty="0" smtClean="0">
                <a:solidFill>
                  <a:srgbClr val="434343"/>
                </a:solidFill>
                <a:latin typeface="Montserrat"/>
                <a:ea typeface="Montserrat"/>
                <a:cs typeface="Montserrat"/>
                <a:sym typeface="Montserrat"/>
              </a:rPr>
              <a:t>- L'IFAC s’engage pleinement à servir l'intérêt public en luttant contre la corruption, y compris le blanchiment d'argent.</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defRPr/>
            </a:pPr>
            <a:r>
              <a:rPr lang="fr-FR" dirty="0" smtClean="0">
                <a:solidFill>
                  <a:srgbClr val="434343"/>
                </a:solidFill>
                <a:latin typeface="Montserrat"/>
                <a:ea typeface="Montserrat"/>
                <a:cs typeface="Montserrat"/>
                <a:sym typeface="Montserrat"/>
              </a:rPr>
              <a:t>- La lutte contre la corruption se situe au cœur des activités de la profession comptable.</a:t>
            </a:r>
          </a:p>
          <a:p>
            <a:pPr algn="ctr">
              <a:buFont typeface="Wingdings 2" pitchFamily="18" charset="2"/>
              <a:buNone/>
              <a:defRPr/>
            </a:pPr>
            <a:r>
              <a:rPr lang="fr-FR" dirty="0" smtClean="0">
                <a:solidFill>
                  <a:srgbClr val="434343"/>
                </a:solidFill>
                <a:latin typeface="Montserrat"/>
                <a:ea typeface="Montserrat"/>
                <a:cs typeface="Montserrat"/>
                <a:sym typeface="Montserrat"/>
              </a:rPr>
              <a:t> </a:t>
            </a:r>
            <a:endParaRPr lang="fr-FR" dirty="0">
              <a:solidFill>
                <a:srgbClr val="434343"/>
              </a:solidFill>
              <a:latin typeface="Montserrat"/>
              <a:ea typeface="Montserrat"/>
              <a:cs typeface="Montserrat"/>
              <a:sym typeface="Comforta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945931" y="464025"/>
            <a:ext cx="4435365" cy="432396"/>
          </a:xfrm>
          <a:prstGeom prst="rect">
            <a:avLst/>
          </a:prstGeom>
          <a:noFill/>
          <a:ln>
            <a:noFill/>
          </a:ln>
        </p:spPr>
        <p:txBody>
          <a:bodyPr spcFirstLastPara="1" wrap="square" lIns="91425" tIns="91425" rIns="91425" bIns="91425" anchor="t" anchorCtr="0">
            <a:spAutoFit/>
          </a:bodyPr>
          <a:lstStyle/>
          <a:p>
            <a:pPr lvl="0" algn="ctr">
              <a:lnSpc>
                <a:spcPct val="115000"/>
              </a:lnSpc>
            </a:pPr>
            <a:r>
              <a:rPr lang="fr-FR" b="1" dirty="0" smtClean="0">
                <a:solidFill>
                  <a:srgbClr val="434343"/>
                </a:solidFill>
                <a:latin typeface="Montserrat"/>
                <a:ea typeface="Montserrat"/>
                <a:cs typeface="Montserrat"/>
                <a:sym typeface="Montserrat"/>
              </a:rPr>
              <a:t>L’IFAC  EVALUE LE ROLE DE LA PROFESSION</a:t>
            </a:r>
            <a:endParaRPr lang="en" b="1" dirty="0" smtClean="0">
              <a:solidFill>
                <a:srgbClr val="434343"/>
              </a:solidFill>
              <a:latin typeface="Montserrat"/>
              <a:ea typeface="Montserrat"/>
              <a:cs typeface="Montserrat"/>
              <a:sym typeface="Montserrat"/>
            </a:endParaRPr>
          </a:p>
        </p:txBody>
      </p:sp>
      <p:sp>
        <p:nvSpPr>
          <p:cNvPr id="60" name="Google Shape;60;p14"/>
          <p:cNvSpPr txBox="1"/>
          <p:nvPr/>
        </p:nvSpPr>
        <p:spPr>
          <a:xfrm>
            <a:off x="243549" y="1530543"/>
            <a:ext cx="5926023" cy="1261854"/>
          </a:xfrm>
          <a:prstGeom prst="rect">
            <a:avLst/>
          </a:prstGeom>
          <a:noFill/>
          <a:ln>
            <a:noFill/>
          </a:ln>
        </p:spPr>
        <p:txBody>
          <a:bodyPr spcFirstLastPara="1" wrap="square" lIns="91425" tIns="91425" rIns="91425" bIns="91425" anchor="t" anchorCtr="0">
            <a:spAutoFit/>
          </a:bodyPr>
          <a:lstStyle/>
          <a:p>
            <a:pPr>
              <a:buFontTx/>
              <a:buChar char="-"/>
              <a:defRPr/>
            </a:pPr>
            <a:endParaRPr lang="fr-FR" dirty="0" smtClean="0">
              <a:solidFill>
                <a:srgbClr val="434343"/>
              </a:solidFill>
              <a:latin typeface="Montserrat"/>
              <a:ea typeface="Montserrat"/>
              <a:cs typeface="Montserrat"/>
              <a:sym typeface="Montserrat"/>
            </a:endParaRPr>
          </a:p>
          <a:p>
            <a:pPr>
              <a:defRPr/>
            </a:pPr>
            <a:r>
              <a:rPr lang="fr-FR" dirty="0" smtClean="0">
                <a:solidFill>
                  <a:srgbClr val="434343"/>
                </a:solidFill>
                <a:latin typeface="Montserrat"/>
                <a:ea typeface="Montserrat"/>
                <a:cs typeface="Montserrat"/>
                <a:sym typeface="Montserrat"/>
              </a:rPr>
              <a:t>- L'IFAC  a chargé le Centre for </a:t>
            </a:r>
            <a:r>
              <a:rPr lang="fr-FR" dirty="0" err="1" smtClean="0">
                <a:solidFill>
                  <a:srgbClr val="434343"/>
                </a:solidFill>
                <a:latin typeface="Montserrat"/>
                <a:ea typeface="Montserrat"/>
                <a:cs typeface="Montserrat"/>
                <a:sym typeface="Montserrat"/>
              </a:rPr>
              <a:t>Economics</a:t>
            </a:r>
            <a:r>
              <a:rPr lang="fr-FR" dirty="0" smtClean="0">
                <a:solidFill>
                  <a:srgbClr val="434343"/>
                </a:solidFill>
                <a:latin typeface="Montserrat"/>
                <a:ea typeface="Montserrat"/>
                <a:cs typeface="Montserrat"/>
                <a:sym typeface="Montserrat"/>
              </a:rPr>
              <a:t> &amp; Business </a:t>
            </a:r>
            <a:r>
              <a:rPr lang="fr-FR" dirty="0" err="1" smtClean="0">
                <a:solidFill>
                  <a:srgbClr val="434343"/>
                </a:solidFill>
                <a:latin typeface="Montserrat"/>
                <a:ea typeface="Montserrat"/>
                <a:cs typeface="Montserrat"/>
                <a:sym typeface="Montserrat"/>
              </a:rPr>
              <a:t>Research</a:t>
            </a:r>
            <a:r>
              <a:rPr lang="fr-FR" dirty="0" smtClean="0">
                <a:solidFill>
                  <a:srgbClr val="434343"/>
                </a:solidFill>
                <a:latin typeface="Montserrat"/>
                <a:ea typeface="Montserrat"/>
                <a:cs typeface="Montserrat"/>
                <a:sym typeface="Montserrat"/>
              </a:rPr>
              <a:t> (</a:t>
            </a:r>
            <a:r>
              <a:rPr lang="fr-FR" dirty="0" err="1" smtClean="0">
                <a:solidFill>
                  <a:srgbClr val="434343"/>
                </a:solidFill>
                <a:latin typeface="Montserrat"/>
                <a:ea typeface="Montserrat"/>
                <a:cs typeface="Montserrat"/>
                <a:sym typeface="Montserrat"/>
              </a:rPr>
              <a:t>Cebr</a:t>
            </a:r>
            <a:r>
              <a:rPr lang="fr-FR" dirty="0" smtClean="0">
                <a:solidFill>
                  <a:srgbClr val="434343"/>
                </a:solidFill>
                <a:latin typeface="Montserrat"/>
                <a:ea typeface="Montserrat"/>
                <a:cs typeface="Montserrat"/>
                <a:sym typeface="Montserrat"/>
              </a:rPr>
              <a:t>) d’analyser les données des membres et d’examiner le rôle de la profession comptable dans la </a:t>
            </a:r>
            <a:r>
              <a:rPr lang="fr-FR" dirty="0" smtClean="0">
                <a:solidFill>
                  <a:srgbClr val="434343"/>
                </a:solidFill>
                <a:latin typeface="Montserrat"/>
                <a:ea typeface="Montserrat"/>
                <a:cs typeface="Montserrat"/>
                <a:sym typeface="Montserrat"/>
              </a:rPr>
              <a:t>société et l’économie.</a:t>
            </a:r>
            <a:endParaRPr lang="fr-FR" dirty="0" smtClean="0">
              <a:solidFill>
                <a:srgbClr val="434343"/>
              </a:solidFill>
              <a:latin typeface="Montserrat"/>
              <a:ea typeface="Montserrat"/>
              <a:cs typeface="Montserrat"/>
              <a:sym typeface="Montserrat"/>
            </a:endParaRPr>
          </a:p>
          <a:p>
            <a:pPr algn="ctr">
              <a:buFont typeface="Wingdings 2" pitchFamily="18" charset="2"/>
              <a:buNone/>
              <a:defRPr/>
            </a:pPr>
            <a:r>
              <a:rPr lang="fr-FR" dirty="0" smtClean="0">
                <a:solidFill>
                  <a:srgbClr val="434343"/>
                </a:solidFill>
                <a:latin typeface="Montserrat"/>
                <a:ea typeface="Montserrat"/>
                <a:cs typeface="Montserrat"/>
                <a:sym typeface="Montserrat"/>
              </a:rPr>
              <a:t> </a:t>
            </a:r>
            <a:endParaRPr lang="fr-FR" dirty="0">
              <a:solidFill>
                <a:srgbClr val="434343"/>
              </a:solidFill>
              <a:latin typeface="Montserrat"/>
              <a:ea typeface="Montserrat"/>
              <a:cs typeface="Montserrat"/>
              <a:sym typeface="Comforta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945931" y="464025"/>
            <a:ext cx="4435365" cy="680156"/>
          </a:xfrm>
          <a:prstGeom prst="rect">
            <a:avLst/>
          </a:prstGeom>
          <a:noFill/>
          <a:ln>
            <a:noFill/>
          </a:ln>
        </p:spPr>
        <p:txBody>
          <a:bodyPr spcFirstLastPara="1" wrap="square" lIns="91425" tIns="91425" rIns="91425" bIns="91425" anchor="t" anchorCtr="0">
            <a:spAutoFit/>
          </a:bodyPr>
          <a:lstStyle/>
          <a:p>
            <a:pPr lvl="0" algn="ctr">
              <a:lnSpc>
                <a:spcPct val="115000"/>
              </a:lnSpc>
            </a:pPr>
            <a:r>
              <a:rPr lang="fr-FR" b="1" dirty="0" smtClean="0">
                <a:solidFill>
                  <a:srgbClr val="434343"/>
                </a:solidFill>
                <a:latin typeface="Montserrat"/>
                <a:ea typeface="Montserrat"/>
                <a:cs typeface="Montserrat"/>
                <a:sym typeface="Montserrat"/>
              </a:rPr>
              <a:t>LES RAPPORTS DE RECHERCES SUR LA PROFESSION COMPTABLE</a:t>
            </a:r>
            <a:endParaRPr lang="en" b="1" dirty="0" smtClean="0">
              <a:solidFill>
                <a:srgbClr val="434343"/>
              </a:solidFill>
              <a:latin typeface="Montserrat"/>
              <a:ea typeface="Montserrat"/>
              <a:cs typeface="Montserrat"/>
              <a:sym typeface="Montserrat"/>
            </a:endParaRPr>
          </a:p>
        </p:txBody>
      </p:sp>
      <p:sp>
        <p:nvSpPr>
          <p:cNvPr id="60" name="Google Shape;60;p14"/>
          <p:cNvSpPr txBox="1"/>
          <p:nvPr/>
        </p:nvSpPr>
        <p:spPr>
          <a:xfrm>
            <a:off x="243549" y="1530543"/>
            <a:ext cx="5926023" cy="3416290"/>
          </a:xfrm>
          <a:prstGeom prst="rect">
            <a:avLst/>
          </a:prstGeom>
          <a:noFill/>
          <a:ln>
            <a:noFill/>
          </a:ln>
        </p:spPr>
        <p:txBody>
          <a:bodyPr spcFirstLastPara="1" wrap="square" lIns="91425" tIns="91425" rIns="91425" bIns="91425" anchor="t" anchorCtr="0">
            <a:spAutoFit/>
          </a:bodyPr>
          <a:lstStyle/>
          <a:p>
            <a:pPr>
              <a:buFontTx/>
              <a:buChar char="-"/>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r>
              <a:rPr lang="fr-FR" dirty="0" smtClean="0">
                <a:solidFill>
                  <a:srgbClr val="434343"/>
                </a:solidFill>
                <a:latin typeface="Montserrat"/>
                <a:ea typeface="Montserrat"/>
                <a:cs typeface="Montserrat"/>
                <a:sym typeface="Montserrat"/>
              </a:rPr>
              <a:t>Les recherches menées par le </a:t>
            </a:r>
            <a:r>
              <a:rPr lang="fr-FR" dirty="0" err="1" smtClean="0">
                <a:solidFill>
                  <a:srgbClr val="434343"/>
                </a:solidFill>
                <a:latin typeface="Montserrat"/>
                <a:ea typeface="Montserrat"/>
                <a:cs typeface="Montserrat"/>
                <a:sym typeface="Montserrat"/>
              </a:rPr>
              <a:t>Cerb</a:t>
            </a:r>
            <a:r>
              <a:rPr lang="fr-FR" dirty="0" smtClean="0">
                <a:solidFill>
                  <a:srgbClr val="434343"/>
                </a:solidFill>
                <a:latin typeface="Montserrat"/>
                <a:ea typeface="Montserrat"/>
                <a:cs typeface="Montserrat"/>
                <a:sym typeface="Montserrat"/>
              </a:rPr>
              <a:t> sont sanctionnées par trois rapports :</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 Le premier rapport, </a:t>
            </a:r>
            <a:r>
              <a:rPr lang="fr-FR" dirty="0" err="1" smtClean="0">
                <a:solidFill>
                  <a:srgbClr val="434343"/>
                </a:solidFill>
                <a:latin typeface="Montserrat"/>
                <a:ea typeface="Montserrat"/>
                <a:cs typeface="Montserrat"/>
                <a:sym typeface="Montserrat"/>
              </a:rPr>
              <a:t>Nexus</a:t>
            </a:r>
            <a:r>
              <a:rPr lang="fr-FR" dirty="0" smtClean="0">
                <a:solidFill>
                  <a:srgbClr val="434343"/>
                </a:solidFill>
                <a:latin typeface="Montserrat"/>
                <a:ea typeface="Montserrat"/>
                <a:cs typeface="Montserrat"/>
                <a:sym typeface="Montserrat"/>
              </a:rPr>
              <a:t> 1: « La Profession Comptable - Derrières les Chiffres ».</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 Le second rapport, </a:t>
            </a:r>
            <a:r>
              <a:rPr lang="fr-FR" dirty="0" err="1" smtClean="0">
                <a:solidFill>
                  <a:srgbClr val="434343"/>
                </a:solidFill>
                <a:latin typeface="Montserrat"/>
                <a:ea typeface="Montserrat"/>
                <a:cs typeface="Montserrat"/>
                <a:sym typeface="Montserrat"/>
              </a:rPr>
              <a:t>Nexus</a:t>
            </a:r>
            <a:r>
              <a:rPr lang="fr-FR" dirty="0" smtClean="0">
                <a:solidFill>
                  <a:srgbClr val="434343"/>
                </a:solidFill>
                <a:latin typeface="Montserrat"/>
                <a:ea typeface="Montserrat"/>
                <a:cs typeface="Montserrat"/>
                <a:sym typeface="Montserrat"/>
              </a:rPr>
              <a:t> 2: « La Profession Comptable - Une Valeur Ajoutée Mondiale ».</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 Le troisième rapport, Lutte contre la corruption : « La Profession Comptable -Jouer un Rôle Positif dans la Lutte Contre la Corruption ».</a:t>
            </a:r>
          </a:p>
          <a:p>
            <a:pPr>
              <a:defRPr/>
            </a:pPr>
            <a:endParaRPr lang="fr-FR" dirty="0" smtClean="0">
              <a:solidFill>
                <a:srgbClr val="434343"/>
              </a:solidFill>
              <a:latin typeface="Montserrat"/>
              <a:ea typeface="Montserrat"/>
              <a:cs typeface="Montserrat"/>
              <a:sym typeface="Montserrat"/>
            </a:endParaRPr>
          </a:p>
          <a:p>
            <a:pPr algn="ctr">
              <a:buFont typeface="Wingdings 2" pitchFamily="18" charset="2"/>
              <a:buNone/>
              <a:defRPr/>
            </a:pPr>
            <a:r>
              <a:rPr lang="fr-FR" dirty="0" smtClean="0">
                <a:solidFill>
                  <a:srgbClr val="434343"/>
                </a:solidFill>
                <a:latin typeface="Montserrat"/>
                <a:ea typeface="Montserrat"/>
                <a:cs typeface="Montserrat"/>
                <a:sym typeface="Montserrat"/>
              </a:rPr>
              <a:t> </a:t>
            </a:r>
            <a:endParaRPr lang="fr-FR" dirty="0">
              <a:solidFill>
                <a:srgbClr val="434343"/>
              </a:solidFill>
              <a:latin typeface="Montserrat"/>
              <a:ea typeface="Montserrat"/>
              <a:cs typeface="Montserrat"/>
              <a:sym typeface="Comforta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525517" y="432494"/>
            <a:ext cx="5034455" cy="680156"/>
          </a:xfrm>
          <a:prstGeom prst="rect">
            <a:avLst/>
          </a:prstGeom>
          <a:noFill/>
          <a:ln>
            <a:noFill/>
          </a:ln>
        </p:spPr>
        <p:txBody>
          <a:bodyPr spcFirstLastPara="1" wrap="square" lIns="91425" tIns="91425" rIns="91425" bIns="91425" anchor="t" anchorCtr="0">
            <a:spAutoFit/>
          </a:bodyPr>
          <a:lstStyle/>
          <a:p>
            <a:pPr lvl="0" algn="ctr">
              <a:lnSpc>
                <a:spcPct val="115000"/>
              </a:lnSpc>
            </a:pPr>
            <a:r>
              <a:rPr lang="fr-FR" b="1" dirty="0" smtClean="0">
                <a:solidFill>
                  <a:srgbClr val="434343"/>
                </a:solidFill>
                <a:latin typeface="Montserrat"/>
                <a:ea typeface="Montserrat"/>
                <a:cs typeface="Montserrat"/>
                <a:sym typeface="Montserrat"/>
              </a:rPr>
              <a:t> LE PREMIER RAPPORT, NEXUS 1</a:t>
            </a:r>
          </a:p>
          <a:p>
            <a:pPr lvl="0" algn="ctr">
              <a:lnSpc>
                <a:spcPct val="115000"/>
              </a:lnSpc>
            </a:pPr>
            <a:r>
              <a:rPr lang="fr-FR" b="1" dirty="0" smtClean="0">
                <a:solidFill>
                  <a:srgbClr val="434343"/>
                </a:solidFill>
                <a:latin typeface="Montserrat"/>
                <a:ea typeface="Montserrat"/>
                <a:cs typeface="Montserrat"/>
                <a:sym typeface="Montserrat"/>
              </a:rPr>
              <a:t>« La Profession Comptable - Derrières les Chiffres »</a:t>
            </a:r>
            <a:endParaRPr lang="en" b="1" dirty="0" smtClean="0">
              <a:solidFill>
                <a:srgbClr val="434343"/>
              </a:solidFill>
              <a:latin typeface="Montserrat"/>
              <a:ea typeface="Montserrat"/>
              <a:cs typeface="Montserrat"/>
              <a:sym typeface="Montserrat"/>
            </a:endParaRPr>
          </a:p>
        </p:txBody>
      </p:sp>
      <p:sp>
        <p:nvSpPr>
          <p:cNvPr id="60" name="Google Shape;60;p14"/>
          <p:cNvSpPr txBox="1"/>
          <p:nvPr/>
        </p:nvSpPr>
        <p:spPr>
          <a:xfrm>
            <a:off x="243549" y="1530543"/>
            <a:ext cx="5810410" cy="3200846"/>
          </a:xfrm>
          <a:prstGeom prst="rect">
            <a:avLst/>
          </a:prstGeom>
          <a:noFill/>
          <a:ln>
            <a:noFill/>
          </a:ln>
        </p:spPr>
        <p:txBody>
          <a:bodyPr spcFirstLastPara="1" wrap="square" lIns="91425" tIns="91425" rIns="91425" bIns="91425" anchor="t" anchorCtr="0">
            <a:spAutoFit/>
          </a:bodyPr>
          <a:lstStyle/>
          <a:p>
            <a:pPr>
              <a:buFontTx/>
              <a:buChar char="-"/>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r>
              <a:rPr lang="fr-FR" dirty="0" smtClean="0">
                <a:solidFill>
                  <a:srgbClr val="434343"/>
                </a:solidFill>
                <a:latin typeface="Montserrat"/>
                <a:ea typeface="Montserrat"/>
                <a:cs typeface="Montserrat"/>
                <a:sym typeface="Montserrat"/>
              </a:rPr>
              <a:t>- Le rapport souligne l’importance des comptables professionnels pour les économies en croissance.</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r>
              <a:rPr lang="fr-FR" dirty="0" smtClean="0">
                <a:solidFill>
                  <a:srgbClr val="434343"/>
                </a:solidFill>
                <a:latin typeface="Montserrat"/>
                <a:ea typeface="Montserrat"/>
                <a:cs typeface="Montserrat"/>
                <a:sym typeface="Montserrat"/>
              </a:rPr>
              <a:t>- Il compare la croissance de la profession comptable à celle de l’emploi total des régions. </a:t>
            </a:r>
          </a:p>
          <a:p>
            <a:pPr>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r>
              <a:rPr lang="fr-FR" dirty="0" smtClean="0">
                <a:solidFill>
                  <a:srgbClr val="434343"/>
                </a:solidFill>
                <a:latin typeface="Montserrat"/>
                <a:ea typeface="Montserrat"/>
                <a:cs typeface="Montserrat"/>
                <a:sym typeface="Montserrat"/>
              </a:rPr>
              <a:t>- Il montre une profession en demande, en croissance constante.</a:t>
            </a:r>
          </a:p>
          <a:p>
            <a:pPr>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r>
              <a:rPr lang="fr-FR" dirty="0" smtClean="0">
                <a:solidFill>
                  <a:srgbClr val="434343"/>
                </a:solidFill>
                <a:latin typeface="Montserrat"/>
                <a:ea typeface="Montserrat"/>
                <a:cs typeface="Montserrat"/>
                <a:sym typeface="Montserrat"/>
              </a:rPr>
              <a:t>- Il conclut que la profession apporte une contribution significative à tous les domaines de la société.</a:t>
            </a:r>
          </a:p>
          <a:p>
            <a:pPr>
              <a:defRPr/>
            </a:pPr>
            <a:endParaRPr lang="fr-FR" dirty="0" smtClean="0">
              <a:solidFill>
                <a:srgbClr val="434343"/>
              </a:solidFill>
              <a:latin typeface="Montserrat"/>
              <a:ea typeface="Montserrat"/>
              <a:cs typeface="Montserrat"/>
              <a:sym typeface="Montserrat"/>
            </a:endParaRPr>
          </a:p>
          <a:p>
            <a:pPr algn="ctr">
              <a:buFont typeface="Wingdings 2" pitchFamily="18" charset="2"/>
              <a:buNone/>
              <a:defRPr/>
            </a:pPr>
            <a:r>
              <a:rPr lang="fr-FR" dirty="0" smtClean="0">
                <a:solidFill>
                  <a:srgbClr val="434343"/>
                </a:solidFill>
                <a:latin typeface="Montserrat"/>
                <a:ea typeface="Montserrat"/>
                <a:cs typeface="Montserrat"/>
                <a:sym typeface="Montserrat"/>
              </a:rPr>
              <a:t> </a:t>
            </a:r>
            <a:endParaRPr lang="fr-FR" dirty="0">
              <a:solidFill>
                <a:srgbClr val="434343"/>
              </a:solidFill>
              <a:latin typeface="Montserrat"/>
              <a:ea typeface="Montserrat"/>
              <a:cs typeface="Montserrat"/>
              <a:sym typeface="Comforta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388883" y="432494"/>
            <a:ext cx="5496910" cy="927916"/>
          </a:xfrm>
          <a:prstGeom prst="rect">
            <a:avLst/>
          </a:prstGeom>
          <a:noFill/>
          <a:ln>
            <a:noFill/>
          </a:ln>
        </p:spPr>
        <p:txBody>
          <a:bodyPr spcFirstLastPara="1" wrap="square" lIns="91425" tIns="91425" rIns="91425" bIns="91425" anchor="t" anchorCtr="0">
            <a:spAutoFit/>
          </a:bodyPr>
          <a:lstStyle/>
          <a:p>
            <a:pPr lvl="0" algn="ctr">
              <a:lnSpc>
                <a:spcPct val="115000"/>
              </a:lnSpc>
            </a:pPr>
            <a:r>
              <a:rPr lang="fr-FR" b="1" dirty="0" smtClean="0">
                <a:solidFill>
                  <a:srgbClr val="434343"/>
                </a:solidFill>
                <a:latin typeface="Montserrat"/>
                <a:ea typeface="Montserrat"/>
                <a:cs typeface="Montserrat"/>
                <a:sym typeface="Montserrat"/>
              </a:rPr>
              <a:t> LE DEUXIÈME RAPPORT, NEXUS 2</a:t>
            </a:r>
          </a:p>
          <a:p>
            <a:pPr lvl="0" algn="ctr">
              <a:lnSpc>
                <a:spcPct val="115000"/>
              </a:lnSpc>
            </a:pPr>
            <a:r>
              <a:rPr lang="fr-FR" b="1" dirty="0" smtClean="0">
                <a:solidFill>
                  <a:srgbClr val="434343"/>
                </a:solidFill>
                <a:latin typeface="Montserrat"/>
                <a:ea typeface="Montserrat"/>
                <a:cs typeface="Montserrat"/>
                <a:sym typeface="Montserrat"/>
              </a:rPr>
              <a:t>« La Profession Comptable - Une Valeur Ajoutée Mondiale  »</a:t>
            </a:r>
            <a:endParaRPr lang="en" b="1" dirty="0" smtClean="0">
              <a:solidFill>
                <a:srgbClr val="434343"/>
              </a:solidFill>
              <a:latin typeface="Montserrat"/>
              <a:ea typeface="Montserrat"/>
              <a:cs typeface="Montserrat"/>
              <a:sym typeface="Montserrat"/>
            </a:endParaRPr>
          </a:p>
        </p:txBody>
      </p:sp>
      <p:sp>
        <p:nvSpPr>
          <p:cNvPr id="60" name="Google Shape;60;p14"/>
          <p:cNvSpPr txBox="1"/>
          <p:nvPr/>
        </p:nvSpPr>
        <p:spPr>
          <a:xfrm>
            <a:off x="243549" y="1530543"/>
            <a:ext cx="5810410" cy="1477297"/>
          </a:xfrm>
          <a:prstGeom prst="rect">
            <a:avLst/>
          </a:prstGeom>
          <a:noFill/>
          <a:ln>
            <a:noFill/>
          </a:ln>
        </p:spPr>
        <p:txBody>
          <a:bodyPr spcFirstLastPara="1" wrap="square" lIns="91425" tIns="91425" rIns="91425" bIns="91425" anchor="t" anchorCtr="0">
            <a:spAutoFit/>
          </a:bodyPr>
          <a:lstStyle/>
          <a:p>
            <a:pPr>
              <a:buFontTx/>
              <a:buChar char="-"/>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endParaRPr lang="fr-FR" dirty="0" smtClean="0"/>
          </a:p>
          <a:p>
            <a:pPr>
              <a:buFont typeface="Wingdings 2" pitchFamily="18" charset="2"/>
              <a:buNone/>
              <a:defRPr/>
            </a:pPr>
            <a:r>
              <a:rPr lang="fr-FR" dirty="0" smtClean="0"/>
              <a:t>   </a:t>
            </a:r>
            <a:r>
              <a:rPr lang="fr-FR" dirty="0" smtClean="0">
                <a:solidFill>
                  <a:srgbClr val="434343"/>
                </a:solidFill>
                <a:latin typeface="Montserrat"/>
                <a:ea typeface="Montserrat"/>
                <a:cs typeface="Montserrat"/>
                <a:sym typeface="Montserrat"/>
              </a:rPr>
              <a:t>Le rapport donne un aperçu de la contribution de la profession comptable à l’économie mondiale et à la société.</a:t>
            </a:r>
          </a:p>
          <a:p>
            <a:pPr>
              <a:defRPr/>
            </a:pPr>
            <a:endParaRPr lang="fr-FR" dirty="0" smtClean="0">
              <a:solidFill>
                <a:srgbClr val="434343"/>
              </a:solidFill>
              <a:latin typeface="Montserrat"/>
              <a:ea typeface="Montserrat"/>
              <a:cs typeface="Montserrat"/>
              <a:sym typeface="Montserrat"/>
            </a:endParaRPr>
          </a:p>
          <a:p>
            <a:pPr algn="ctr">
              <a:buFont typeface="Wingdings 2" pitchFamily="18" charset="2"/>
              <a:buNone/>
              <a:defRPr/>
            </a:pPr>
            <a:r>
              <a:rPr lang="fr-FR" dirty="0" smtClean="0">
                <a:solidFill>
                  <a:srgbClr val="434343"/>
                </a:solidFill>
                <a:latin typeface="Montserrat"/>
                <a:ea typeface="Montserrat"/>
                <a:cs typeface="Montserrat"/>
                <a:sym typeface="Montserrat"/>
              </a:rPr>
              <a:t> </a:t>
            </a:r>
            <a:endParaRPr lang="fr-FR" dirty="0">
              <a:solidFill>
                <a:srgbClr val="434343"/>
              </a:solidFill>
              <a:latin typeface="Montserrat"/>
              <a:ea typeface="Montserrat"/>
              <a:cs typeface="Montserrat"/>
              <a:sym typeface="Comforta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388883" y="432494"/>
            <a:ext cx="5496910" cy="927916"/>
          </a:xfrm>
          <a:prstGeom prst="rect">
            <a:avLst/>
          </a:prstGeom>
          <a:noFill/>
          <a:ln>
            <a:noFill/>
          </a:ln>
        </p:spPr>
        <p:txBody>
          <a:bodyPr spcFirstLastPara="1" wrap="square" lIns="91425" tIns="91425" rIns="91425" bIns="91425" anchor="t" anchorCtr="0">
            <a:spAutoFit/>
          </a:bodyPr>
          <a:lstStyle/>
          <a:p>
            <a:pPr lvl="0" algn="ctr">
              <a:lnSpc>
                <a:spcPct val="115000"/>
              </a:lnSpc>
            </a:pPr>
            <a:r>
              <a:rPr lang="fr-FR" b="1" dirty="0" smtClean="0">
                <a:solidFill>
                  <a:srgbClr val="434343"/>
                </a:solidFill>
                <a:latin typeface="Montserrat"/>
                <a:ea typeface="Montserrat"/>
                <a:cs typeface="Montserrat"/>
                <a:sym typeface="Montserrat"/>
              </a:rPr>
              <a:t> LE TROISÈME RAPPORT, LUTE CONTRE LA CORRUPTION</a:t>
            </a:r>
          </a:p>
          <a:p>
            <a:pPr lvl="0" algn="ctr">
              <a:lnSpc>
                <a:spcPct val="115000"/>
              </a:lnSpc>
            </a:pPr>
            <a:r>
              <a:rPr lang="fr-FR" b="1" dirty="0" smtClean="0">
                <a:solidFill>
                  <a:srgbClr val="434343"/>
                </a:solidFill>
                <a:latin typeface="Montserrat"/>
                <a:ea typeface="Montserrat"/>
                <a:cs typeface="Montserrat"/>
                <a:sym typeface="Montserrat"/>
              </a:rPr>
              <a:t>« La Profession Comptable - Jouer un Rôle Positif dans la Lutte Contre la Corruption  »</a:t>
            </a:r>
            <a:endParaRPr lang="en" b="1" dirty="0" smtClean="0">
              <a:solidFill>
                <a:srgbClr val="434343"/>
              </a:solidFill>
              <a:latin typeface="Montserrat"/>
              <a:ea typeface="Montserrat"/>
              <a:cs typeface="Montserrat"/>
              <a:sym typeface="Montserrat"/>
            </a:endParaRPr>
          </a:p>
        </p:txBody>
      </p:sp>
      <p:sp>
        <p:nvSpPr>
          <p:cNvPr id="60" name="Google Shape;60;p14"/>
          <p:cNvSpPr txBox="1"/>
          <p:nvPr/>
        </p:nvSpPr>
        <p:spPr>
          <a:xfrm>
            <a:off x="180487" y="2056061"/>
            <a:ext cx="5810410" cy="2123628"/>
          </a:xfrm>
          <a:prstGeom prst="rect">
            <a:avLst/>
          </a:prstGeom>
          <a:noFill/>
          <a:ln>
            <a:noFill/>
          </a:ln>
        </p:spPr>
        <p:txBody>
          <a:bodyPr spcFirstLastPara="1" wrap="square" lIns="91425" tIns="91425" rIns="91425" bIns="91425" anchor="t" anchorCtr="0">
            <a:spAutoFit/>
          </a:bodyPr>
          <a:lstStyle/>
          <a:p>
            <a:pPr>
              <a:buFontTx/>
              <a:buChar char="-"/>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r>
              <a:rPr lang="fr-FR" dirty="0" smtClean="0">
                <a:solidFill>
                  <a:srgbClr val="434343"/>
                </a:solidFill>
                <a:latin typeface="Montserrat"/>
                <a:ea typeface="Montserrat"/>
                <a:cs typeface="Montserrat"/>
                <a:sym typeface="Montserrat"/>
              </a:rPr>
              <a:t> </a:t>
            </a:r>
            <a:r>
              <a:rPr lang="fr-FR" dirty="0" smtClean="0">
                <a:solidFill>
                  <a:srgbClr val="434343"/>
                </a:solidFill>
                <a:latin typeface="Montserrat"/>
                <a:ea typeface="Montserrat"/>
                <a:cs typeface="Montserrat"/>
                <a:sym typeface="Montserrat"/>
              </a:rPr>
              <a:t>Le </a:t>
            </a:r>
            <a:r>
              <a:rPr lang="fr-FR" dirty="0" smtClean="0">
                <a:solidFill>
                  <a:srgbClr val="434343"/>
                </a:solidFill>
                <a:latin typeface="Montserrat"/>
                <a:ea typeface="Montserrat"/>
                <a:cs typeface="Montserrat"/>
                <a:sym typeface="Montserrat"/>
              </a:rPr>
              <a:t>rapport résume les recherches sur le rôle crucial que jouent les comptables professionnels, aux côtés d’autres acteurs clés de l’économie, pour lutter contre la corruption à l’échelle mondiale.</a:t>
            </a:r>
            <a:endParaRPr lang="fr-FR" dirty="0" smtClean="0">
              <a:solidFill>
                <a:srgbClr val="434343"/>
              </a:solidFill>
              <a:latin typeface="Montserrat"/>
              <a:ea typeface="Montserrat"/>
              <a:cs typeface="Montserrat"/>
              <a:sym typeface="Montserrat"/>
            </a:endParaRP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defRPr/>
            </a:pPr>
            <a:endParaRPr lang="fr-FR" dirty="0" smtClean="0">
              <a:solidFill>
                <a:srgbClr val="434343"/>
              </a:solidFill>
              <a:latin typeface="Montserrat"/>
              <a:ea typeface="Montserrat"/>
              <a:cs typeface="Montserrat"/>
              <a:sym typeface="Montserrat"/>
            </a:endParaRPr>
          </a:p>
          <a:p>
            <a:pPr algn="ctr">
              <a:buFont typeface="Wingdings 2" pitchFamily="18" charset="2"/>
              <a:buNone/>
              <a:defRPr/>
            </a:pPr>
            <a:r>
              <a:rPr lang="fr-FR" dirty="0" smtClean="0">
                <a:solidFill>
                  <a:srgbClr val="434343"/>
                </a:solidFill>
                <a:latin typeface="Montserrat"/>
                <a:ea typeface="Montserrat"/>
                <a:cs typeface="Montserrat"/>
                <a:sym typeface="Montserrat"/>
              </a:rPr>
              <a:t> </a:t>
            </a:r>
            <a:endParaRPr lang="fr-FR" dirty="0">
              <a:solidFill>
                <a:srgbClr val="434343"/>
              </a:solidFill>
              <a:latin typeface="Montserrat"/>
              <a:ea typeface="Montserrat"/>
              <a:cs typeface="Montserrat"/>
              <a:sym typeface="Comforta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388883" y="432494"/>
            <a:ext cx="5496910" cy="432396"/>
          </a:xfrm>
          <a:prstGeom prst="rect">
            <a:avLst/>
          </a:prstGeom>
          <a:noFill/>
          <a:ln>
            <a:noFill/>
          </a:ln>
        </p:spPr>
        <p:txBody>
          <a:bodyPr spcFirstLastPara="1" wrap="square" lIns="91425" tIns="91425" rIns="91425" bIns="91425" anchor="t" anchorCtr="0">
            <a:spAutoFit/>
          </a:bodyPr>
          <a:lstStyle/>
          <a:p>
            <a:pPr lvl="0" algn="ctr">
              <a:lnSpc>
                <a:spcPct val="115000"/>
              </a:lnSpc>
            </a:pPr>
            <a:r>
              <a:rPr lang="fr-FR" b="1" dirty="0" smtClean="0">
                <a:solidFill>
                  <a:srgbClr val="434343"/>
                </a:solidFill>
                <a:latin typeface="Montserrat"/>
                <a:ea typeface="Montserrat"/>
                <a:cs typeface="Montserrat"/>
                <a:sym typeface="Montserrat"/>
              </a:rPr>
              <a:t> LES CONSTATS CLÉS</a:t>
            </a:r>
            <a:endParaRPr lang="en" b="1" dirty="0" smtClean="0">
              <a:solidFill>
                <a:srgbClr val="434343"/>
              </a:solidFill>
              <a:latin typeface="Montserrat"/>
              <a:ea typeface="Montserrat"/>
              <a:cs typeface="Montserrat"/>
              <a:sym typeface="Montserrat"/>
            </a:endParaRPr>
          </a:p>
        </p:txBody>
      </p:sp>
      <p:sp>
        <p:nvSpPr>
          <p:cNvPr id="60" name="Google Shape;60;p14"/>
          <p:cNvSpPr txBox="1"/>
          <p:nvPr/>
        </p:nvSpPr>
        <p:spPr>
          <a:xfrm>
            <a:off x="252248" y="1278296"/>
            <a:ext cx="5810410" cy="2985402"/>
          </a:xfrm>
          <a:prstGeom prst="rect">
            <a:avLst/>
          </a:prstGeom>
          <a:noFill/>
          <a:ln>
            <a:noFill/>
          </a:ln>
        </p:spPr>
        <p:txBody>
          <a:bodyPr spcFirstLastPara="1" wrap="square" lIns="91425" tIns="91425" rIns="91425" bIns="91425" anchor="t" anchorCtr="0">
            <a:spAutoFit/>
          </a:bodyPr>
          <a:lstStyle/>
          <a:p>
            <a:pPr>
              <a:buFontTx/>
              <a:buChar char="-"/>
              <a:defRPr/>
            </a:pPr>
            <a:endParaRPr lang="fr-FR" dirty="0" smtClean="0">
              <a:solidFill>
                <a:srgbClr val="434343"/>
              </a:solidFill>
              <a:latin typeface="Montserrat"/>
              <a:ea typeface="Montserrat"/>
              <a:cs typeface="Montserrat"/>
              <a:sym typeface="Montserrat"/>
            </a:endParaRPr>
          </a:p>
          <a:p>
            <a:pPr>
              <a:buFontTx/>
              <a:buChar char="-"/>
              <a:defRPr/>
            </a:pPr>
            <a:r>
              <a:rPr lang="fr-FR" dirty="0" smtClean="0"/>
              <a:t>  </a:t>
            </a:r>
            <a:r>
              <a:rPr lang="fr-FR" dirty="0" smtClean="0">
                <a:solidFill>
                  <a:srgbClr val="434343"/>
                </a:solidFill>
                <a:latin typeface="Montserrat"/>
                <a:ea typeface="Montserrat"/>
                <a:cs typeface="Montserrat"/>
                <a:sym typeface="Montserrat"/>
              </a:rPr>
              <a:t>Lorsque l’architecture de gouvernance est plus solide, le rôle joué par les comptables professionnels dans la lutte contre la corruption est amplifié.</a:t>
            </a:r>
          </a:p>
          <a:p>
            <a:pPr>
              <a:buFontTx/>
              <a:buChar char="-"/>
              <a:defRPr/>
            </a:pPr>
            <a:endParaRPr lang="fr-FR"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Les comptables professionnels jouent un rôle majeur et positif dans la lutte contre la corruption, aux côtés d’autres acteurs clés de l’économie mondiale.</a:t>
            </a:r>
          </a:p>
          <a:p>
            <a:pPr>
              <a:buFontTx/>
              <a:buChar char="-"/>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r>
              <a:rPr lang="fr-FR" dirty="0" smtClean="0">
                <a:solidFill>
                  <a:srgbClr val="434343"/>
                </a:solidFill>
                <a:latin typeface="Montserrat"/>
                <a:ea typeface="Montserrat"/>
                <a:cs typeface="Montserrat"/>
                <a:sym typeface="Montserrat"/>
              </a:rPr>
              <a:t>-   L’éthique professionnelle, l’éducation et la surveillance, sont les éléments clés qui permettent de jouer un rôle positif dans la lutte contre la corruption.</a:t>
            </a:r>
          </a:p>
          <a:p>
            <a:pPr algn="ctr">
              <a:buFont typeface="Wingdings 2" pitchFamily="18" charset="2"/>
              <a:buNone/>
              <a:defRPr/>
            </a:pPr>
            <a:r>
              <a:rPr lang="fr-FR" dirty="0" smtClean="0">
                <a:solidFill>
                  <a:srgbClr val="434343"/>
                </a:solidFill>
                <a:latin typeface="Montserrat"/>
                <a:ea typeface="Montserrat"/>
                <a:cs typeface="Montserrat"/>
                <a:sym typeface="Montserrat"/>
              </a:rPr>
              <a:t> </a:t>
            </a:r>
            <a:endParaRPr lang="fr-FR" dirty="0">
              <a:solidFill>
                <a:srgbClr val="434343"/>
              </a:solidFill>
              <a:latin typeface="Montserrat"/>
              <a:ea typeface="Montserrat"/>
              <a:cs typeface="Montserrat"/>
              <a:sym typeface="Comforta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388883" y="432494"/>
            <a:ext cx="5496910" cy="432396"/>
          </a:xfrm>
          <a:prstGeom prst="rect">
            <a:avLst/>
          </a:prstGeom>
          <a:noFill/>
          <a:ln>
            <a:noFill/>
          </a:ln>
        </p:spPr>
        <p:txBody>
          <a:bodyPr spcFirstLastPara="1" wrap="square" lIns="91425" tIns="91425" rIns="91425" bIns="91425" anchor="t" anchorCtr="0">
            <a:spAutoFit/>
          </a:bodyPr>
          <a:lstStyle/>
          <a:p>
            <a:pPr lvl="0" algn="ctr">
              <a:lnSpc>
                <a:spcPct val="115000"/>
              </a:lnSpc>
            </a:pPr>
            <a:r>
              <a:rPr lang="fr-FR" b="1" dirty="0" smtClean="0">
                <a:solidFill>
                  <a:srgbClr val="434343"/>
                </a:solidFill>
                <a:latin typeface="Montserrat"/>
                <a:ea typeface="Montserrat"/>
                <a:cs typeface="Montserrat"/>
                <a:sym typeface="Montserrat"/>
              </a:rPr>
              <a:t> LES DÉFIS ET OPPORTUNITÉS</a:t>
            </a:r>
            <a:endParaRPr lang="en" b="1" dirty="0" smtClean="0">
              <a:solidFill>
                <a:srgbClr val="434343"/>
              </a:solidFill>
              <a:latin typeface="Montserrat"/>
              <a:ea typeface="Montserrat"/>
              <a:cs typeface="Montserrat"/>
              <a:sym typeface="Montserrat"/>
            </a:endParaRPr>
          </a:p>
        </p:txBody>
      </p:sp>
      <p:sp>
        <p:nvSpPr>
          <p:cNvPr id="60" name="Google Shape;60;p14"/>
          <p:cNvSpPr txBox="1"/>
          <p:nvPr/>
        </p:nvSpPr>
        <p:spPr>
          <a:xfrm>
            <a:off x="252248" y="1278296"/>
            <a:ext cx="5810410" cy="2123628"/>
          </a:xfrm>
          <a:prstGeom prst="rect">
            <a:avLst/>
          </a:prstGeom>
          <a:noFill/>
          <a:ln>
            <a:noFill/>
          </a:ln>
        </p:spPr>
        <p:txBody>
          <a:bodyPr spcFirstLastPara="1" wrap="square" lIns="91425" tIns="91425" rIns="91425" bIns="91425" anchor="t" anchorCtr="0">
            <a:spAutoFit/>
          </a:bodyPr>
          <a:lstStyle/>
          <a:p>
            <a:pPr>
              <a:buFontTx/>
              <a:buChar char="-"/>
              <a:defRPr/>
            </a:pPr>
            <a:endParaRPr lang="fr-FR" dirty="0" smtClean="0">
              <a:solidFill>
                <a:srgbClr val="434343"/>
              </a:solidFill>
              <a:latin typeface="Montserrat"/>
              <a:ea typeface="Montserrat"/>
              <a:cs typeface="Montserrat"/>
              <a:sym typeface="Montserrat"/>
            </a:endParaRPr>
          </a:p>
          <a:p>
            <a:pPr>
              <a:defRPr/>
            </a:pPr>
            <a:r>
              <a:rPr lang="fr-FR" dirty="0" smtClean="0">
                <a:solidFill>
                  <a:srgbClr val="434343"/>
                </a:solidFill>
                <a:latin typeface="Montserrat"/>
                <a:ea typeface="Montserrat"/>
                <a:cs typeface="Montserrat"/>
                <a:sym typeface="Montserrat"/>
              </a:rPr>
              <a:t>- Travailler  ensemble pour renforcer la gouvernance et la transparence, et combattre la corruption.</a:t>
            </a:r>
          </a:p>
          <a:p>
            <a:pPr>
              <a:defRPr/>
            </a:pPr>
            <a:endParaRPr lang="fr-FR" dirty="0" smtClean="0">
              <a:solidFill>
                <a:srgbClr val="434343"/>
              </a:solidFill>
              <a:latin typeface="Montserrat"/>
              <a:ea typeface="Montserrat"/>
              <a:cs typeface="Montserrat"/>
              <a:sym typeface="Montserrat"/>
            </a:endParaRPr>
          </a:p>
          <a:p>
            <a:pPr>
              <a:defRPr/>
            </a:pPr>
            <a:r>
              <a:rPr lang="fr-FR" dirty="0" smtClean="0">
                <a:solidFill>
                  <a:srgbClr val="434343"/>
                </a:solidFill>
                <a:latin typeface="Montserrat"/>
                <a:ea typeface="Montserrat"/>
                <a:cs typeface="Montserrat"/>
                <a:sym typeface="Montserrat"/>
              </a:rPr>
              <a:t>- Les professions, les entreprises et le gouvernement, dans les secteurs privé et public, doivent collaborer pour adopter des normes de gouvernance claires pour toutes les organisations.</a:t>
            </a:r>
          </a:p>
          <a:p>
            <a:pPr>
              <a:defRPr/>
            </a:pPr>
            <a:endParaRPr lang="fr-FR" dirty="0" smtClean="0"/>
          </a:p>
          <a:p>
            <a:pPr algn="ctr">
              <a:buFont typeface="Wingdings 2" pitchFamily="18" charset="2"/>
              <a:buNone/>
              <a:defRPr/>
            </a:pPr>
            <a:r>
              <a:rPr lang="fr-FR" dirty="0" smtClean="0">
                <a:solidFill>
                  <a:srgbClr val="434343"/>
                </a:solidFill>
                <a:latin typeface="Montserrat"/>
                <a:ea typeface="Montserrat"/>
                <a:cs typeface="Montserrat"/>
                <a:sym typeface="Montserrat"/>
              </a:rPr>
              <a:t> </a:t>
            </a:r>
            <a:endParaRPr lang="fr-FR" dirty="0">
              <a:solidFill>
                <a:srgbClr val="434343"/>
              </a:solidFill>
              <a:latin typeface="Montserrat"/>
              <a:ea typeface="Montserrat"/>
              <a:cs typeface="Montserrat"/>
              <a:sym typeface="Comforta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388883" y="432494"/>
            <a:ext cx="5496910" cy="927916"/>
          </a:xfrm>
          <a:prstGeom prst="rect">
            <a:avLst/>
          </a:prstGeom>
          <a:noFill/>
          <a:ln>
            <a:noFill/>
          </a:ln>
        </p:spPr>
        <p:txBody>
          <a:bodyPr spcFirstLastPara="1" wrap="square" lIns="91425" tIns="91425" rIns="91425" bIns="91425" anchor="t" anchorCtr="0">
            <a:spAutoFit/>
          </a:bodyPr>
          <a:lstStyle/>
          <a:p>
            <a:pPr algn="ctr">
              <a:lnSpc>
                <a:spcPct val="115000"/>
              </a:lnSpc>
            </a:pPr>
            <a:r>
              <a:rPr lang="fr-FR" b="1" dirty="0" smtClean="0">
                <a:solidFill>
                  <a:srgbClr val="434343"/>
                </a:solidFill>
                <a:latin typeface="Montserrat"/>
                <a:ea typeface="Montserrat"/>
                <a:cs typeface="Montserrat"/>
                <a:sym typeface="Montserrat"/>
              </a:rPr>
              <a:t>AMÉLIORER LA COMPTABILITÉ PUBLIQUE « GOVERNMENT ACCOUNTING »</a:t>
            </a:r>
          </a:p>
          <a:p>
            <a:pPr lvl="0" algn="ctr">
              <a:lnSpc>
                <a:spcPct val="115000"/>
              </a:lnSpc>
            </a:pPr>
            <a:endParaRPr lang="en" b="1" dirty="0" smtClean="0">
              <a:solidFill>
                <a:srgbClr val="434343"/>
              </a:solidFill>
              <a:latin typeface="Montserrat"/>
              <a:ea typeface="Montserrat"/>
              <a:cs typeface="Montserrat"/>
              <a:sym typeface="Montserrat"/>
            </a:endParaRPr>
          </a:p>
        </p:txBody>
      </p:sp>
      <p:sp>
        <p:nvSpPr>
          <p:cNvPr id="60" name="Google Shape;60;p14"/>
          <p:cNvSpPr txBox="1"/>
          <p:nvPr/>
        </p:nvSpPr>
        <p:spPr>
          <a:xfrm>
            <a:off x="252248" y="1278296"/>
            <a:ext cx="5810410" cy="1692741"/>
          </a:xfrm>
          <a:prstGeom prst="rect">
            <a:avLst/>
          </a:prstGeom>
          <a:noFill/>
          <a:ln>
            <a:noFill/>
          </a:ln>
        </p:spPr>
        <p:txBody>
          <a:bodyPr spcFirstLastPara="1" wrap="square" lIns="91425" tIns="91425" rIns="91425" bIns="91425" anchor="t" anchorCtr="0">
            <a:spAutoFit/>
          </a:bodyPr>
          <a:lstStyle/>
          <a:p>
            <a:pPr>
              <a:defRPr/>
            </a:pPr>
            <a:endParaRPr lang="fr-FR" dirty="0" smtClean="0">
              <a:solidFill>
                <a:srgbClr val="434343"/>
              </a:solidFill>
              <a:latin typeface="Montserrat"/>
              <a:ea typeface="Montserrat"/>
              <a:cs typeface="Montserrat"/>
              <a:sym typeface="Montserrat"/>
            </a:endParaRPr>
          </a:p>
          <a:p>
            <a:pPr>
              <a:defRPr/>
            </a:pPr>
            <a:endParaRPr lang="fr-FR" dirty="0" smtClean="0">
              <a:solidFill>
                <a:srgbClr val="434343"/>
              </a:solidFill>
              <a:latin typeface="Montserrat"/>
              <a:ea typeface="Montserrat"/>
              <a:cs typeface="Montserrat"/>
              <a:sym typeface="Montserrat"/>
            </a:endParaRPr>
          </a:p>
          <a:p>
            <a:pPr>
              <a:defRPr/>
            </a:pPr>
            <a:r>
              <a:rPr lang="fr-FR" dirty="0" smtClean="0">
                <a:solidFill>
                  <a:srgbClr val="434343"/>
                </a:solidFill>
                <a:latin typeface="Montserrat"/>
                <a:ea typeface="Montserrat"/>
                <a:cs typeface="Montserrat"/>
                <a:sym typeface="Montserrat"/>
              </a:rPr>
              <a:t>L’adoption de la comptabilité d’exercice et des Normes comptables internationales du secteur public (IPSAS) par tous les gouvernements et institutions du secteur public est une priorité urgente.</a:t>
            </a:r>
          </a:p>
          <a:p>
            <a:pPr algn="ctr">
              <a:buFont typeface="Wingdings 2" pitchFamily="18" charset="2"/>
              <a:buNone/>
              <a:defRPr/>
            </a:pPr>
            <a:r>
              <a:rPr lang="fr-FR" dirty="0" smtClean="0">
                <a:solidFill>
                  <a:srgbClr val="434343"/>
                </a:solidFill>
                <a:latin typeface="Montserrat"/>
                <a:ea typeface="Montserrat"/>
                <a:cs typeface="Montserrat"/>
                <a:sym typeface="Montserrat"/>
              </a:rPr>
              <a:t> </a:t>
            </a:r>
            <a:endParaRPr lang="fr-FR" dirty="0">
              <a:solidFill>
                <a:srgbClr val="434343"/>
              </a:solidFill>
              <a:latin typeface="Montserrat"/>
              <a:ea typeface="Montserrat"/>
              <a:cs typeface="Montserrat"/>
              <a:sym typeface="Comforta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1024989" y="485046"/>
            <a:ext cx="3888300" cy="680156"/>
          </a:xfrm>
          <a:prstGeom prst="rect">
            <a:avLst/>
          </a:prstGeom>
          <a:noFill/>
          <a:ln>
            <a:noFill/>
          </a:ln>
        </p:spPr>
        <p:txBody>
          <a:bodyPr spcFirstLastPara="1" wrap="square" lIns="91425" tIns="91425" rIns="91425" bIns="91425" anchor="t" anchorCtr="0">
            <a:spAutoFit/>
          </a:bodyPr>
          <a:lstStyle/>
          <a:p>
            <a:pPr lvl="0" algn="ctr">
              <a:lnSpc>
                <a:spcPct val="115000"/>
              </a:lnSpc>
            </a:pPr>
            <a:r>
              <a:rPr lang="en" dirty="0" smtClean="0">
                <a:solidFill>
                  <a:srgbClr val="434343"/>
                </a:solidFill>
                <a:latin typeface="Montserrat"/>
                <a:ea typeface="Montserrat"/>
                <a:cs typeface="Montserrat"/>
                <a:sym typeface="Montserrat"/>
              </a:rPr>
              <a:t> </a:t>
            </a:r>
            <a:r>
              <a:rPr lang="fr-FR" b="1" dirty="0" smtClean="0">
                <a:solidFill>
                  <a:srgbClr val="434343"/>
                </a:solidFill>
                <a:latin typeface="Montserrat"/>
                <a:ea typeface="Montserrat"/>
                <a:cs typeface="Montserrat"/>
                <a:sym typeface="Montserrat"/>
              </a:rPr>
              <a:t>PROBLÉMATIQUE</a:t>
            </a:r>
            <a:r>
              <a:rPr lang="fr-FR" sz="1600" b="1" dirty="0" smtClean="0"/>
              <a:t/>
            </a:r>
            <a:br>
              <a:rPr lang="fr-FR" sz="1600" b="1" dirty="0" smtClean="0"/>
            </a:br>
            <a:endParaRPr dirty="0">
              <a:solidFill>
                <a:srgbClr val="434343"/>
              </a:solidFill>
              <a:latin typeface="Montserrat"/>
              <a:ea typeface="Montserrat"/>
              <a:cs typeface="Montserrat"/>
              <a:sym typeface="Montserrat"/>
            </a:endParaRPr>
          </a:p>
        </p:txBody>
      </p:sp>
      <p:sp>
        <p:nvSpPr>
          <p:cNvPr id="60" name="Google Shape;60;p14"/>
          <p:cNvSpPr txBox="1"/>
          <p:nvPr/>
        </p:nvSpPr>
        <p:spPr>
          <a:xfrm>
            <a:off x="243550" y="1740750"/>
            <a:ext cx="4993800" cy="1078727"/>
          </a:xfrm>
          <a:prstGeom prst="rect">
            <a:avLst/>
          </a:prstGeom>
          <a:noFill/>
          <a:ln>
            <a:noFill/>
          </a:ln>
        </p:spPr>
        <p:txBody>
          <a:bodyPr spcFirstLastPara="1" wrap="square" lIns="91425" tIns="91425" rIns="91425" bIns="91425" anchor="t" anchorCtr="0">
            <a:spAutoFit/>
          </a:bodyPr>
          <a:lstStyle/>
          <a:p>
            <a:pPr algn="ctr">
              <a:buFont typeface="Wingdings 2" pitchFamily="18" charset="2"/>
              <a:buNone/>
              <a:defRPr/>
            </a:pPr>
            <a:r>
              <a:rPr lang="fr-FR" dirty="0" smtClean="0">
                <a:solidFill>
                  <a:srgbClr val="434343"/>
                </a:solidFill>
                <a:latin typeface="Montserrat"/>
                <a:ea typeface="Montserrat"/>
                <a:cs typeface="Montserrat"/>
                <a:sym typeface="Montserrat"/>
              </a:rPr>
              <a:t>La corruption est un obstacle sérieux au progrès économique, politique et social durable pour les pays à tous les niveaux de développement</a:t>
            </a:r>
          </a:p>
          <a:p>
            <a:pPr marL="0" lvl="0" indent="0" algn="l" rtl="0">
              <a:lnSpc>
                <a:spcPct val="115000"/>
              </a:lnSpc>
              <a:spcBef>
                <a:spcPts val="0"/>
              </a:spcBef>
              <a:spcAft>
                <a:spcPts val="0"/>
              </a:spcAft>
              <a:buNone/>
            </a:pPr>
            <a:endParaRPr b="1" dirty="0">
              <a:solidFill>
                <a:srgbClr val="434343"/>
              </a:solidFill>
              <a:latin typeface="Comfortaa"/>
              <a:ea typeface="Comfortaa"/>
              <a:cs typeface="Comfortaa"/>
              <a:sym typeface="Comforta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388883" y="432494"/>
            <a:ext cx="5496910" cy="680156"/>
          </a:xfrm>
          <a:prstGeom prst="rect">
            <a:avLst/>
          </a:prstGeom>
          <a:noFill/>
          <a:ln>
            <a:noFill/>
          </a:ln>
        </p:spPr>
        <p:txBody>
          <a:bodyPr spcFirstLastPara="1" wrap="square" lIns="91425" tIns="91425" rIns="91425" bIns="91425" anchor="t" anchorCtr="0">
            <a:spAutoFit/>
          </a:bodyPr>
          <a:lstStyle/>
          <a:p>
            <a:pPr algn="ctr">
              <a:lnSpc>
                <a:spcPct val="115000"/>
              </a:lnSpc>
            </a:pPr>
            <a:r>
              <a:rPr lang="fr-FR" b="1" dirty="0" smtClean="0">
                <a:solidFill>
                  <a:srgbClr val="434343"/>
                </a:solidFill>
                <a:latin typeface="Montserrat"/>
                <a:ea typeface="Montserrat"/>
                <a:cs typeface="Montserrat"/>
                <a:sym typeface="Montserrat"/>
              </a:rPr>
              <a:t>SOUTENIR L’INTÉRÊT PUBLIC</a:t>
            </a:r>
          </a:p>
          <a:p>
            <a:pPr lvl="0" algn="ctr">
              <a:lnSpc>
                <a:spcPct val="115000"/>
              </a:lnSpc>
            </a:pPr>
            <a:endParaRPr lang="en" b="1" dirty="0" smtClean="0">
              <a:solidFill>
                <a:srgbClr val="434343"/>
              </a:solidFill>
              <a:latin typeface="Montserrat"/>
              <a:ea typeface="Montserrat"/>
              <a:cs typeface="Montserrat"/>
              <a:sym typeface="Montserrat"/>
            </a:endParaRPr>
          </a:p>
        </p:txBody>
      </p:sp>
      <p:sp>
        <p:nvSpPr>
          <p:cNvPr id="60" name="Google Shape;60;p14"/>
          <p:cNvSpPr txBox="1"/>
          <p:nvPr/>
        </p:nvSpPr>
        <p:spPr>
          <a:xfrm>
            <a:off x="252248" y="1278296"/>
            <a:ext cx="5810410" cy="3016180"/>
          </a:xfrm>
          <a:prstGeom prst="rect">
            <a:avLst/>
          </a:prstGeom>
          <a:noFill/>
          <a:ln>
            <a:noFill/>
          </a:ln>
        </p:spPr>
        <p:txBody>
          <a:bodyPr spcFirstLastPara="1" wrap="square" lIns="91425" tIns="91425" rIns="91425" bIns="91425" anchor="t" anchorCtr="0">
            <a:spAutoFit/>
          </a:bodyPr>
          <a:lstStyle/>
          <a:p>
            <a:pPr>
              <a:defRPr/>
            </a:pPr>
            <a:endParaRPr lang="fr-FR" dirty="0" smtClean="0">
              <a:solidFill>
                <a:srgbClr val="434343"/>
              </a:solidFill>
              <a:latin typeface="Montserrat"/>
              <a:ea typeface="Montserrat"/>
              <a:cs typeface="Montserrat"/>
              <a:sym typeface="Montserrat"/>
            </a:endParaRPr>
          </a:p>
          <a:p>
            <a:pPr>
              <a:defRPr/>
            </a:pPr>
            <a:endParaRPr lang="fr-FR" dirty="0" smtClean="0">
              <a:solidFill>
                <a:srgbClr val="434343"/>
              </a:solidFill>
              <a:latin typeface="Montserrat"/>
              <a:ea typeface="Montserrat"/>
              <a:cs typeface="Montserrat"/>
              <a:sym typeface="Montserrat"/>
            </a:endParaRPr>
          </a:p>
          <a:p>
            <a:pPr>
              <a:defRPr/>
            </a:pPr>
            <a:r>
              <a:rPr lang="fr-FR" dirty="0" smtClean="0">
                <a:solidFill>
                  <a:srgbClr val="434343"/>
                </a:solidFill>
                <a:latin typeface="Montserrat"/>
                <a:ea typeface="Montserrat"/>
                <a:cs typeface="Montserrat"/>
                <a:sym typeface="Montserrat"/>
              </a:rPr>
              <a:t>Pour soutenir l’intérêt public, l’IFAC œuvre pour l’adoption, dans les juridictions, de normes internationales cohérentes et de haute qualité  :</a:t>
            </a:r>
          </a:p>
          <a:p>
            <a:pPr>
              <a:buFont typeface="Arial"/>
              <a:buNone/>
              <a:defRPr/>
            </a:pPr>
            <a:endParaRPr lang="fr-FR" dirty="0" smtClean="0">
              <a:solidFill>
                <a:srgbClr val="434343"/>
              </a:solidFill>
              <a:latin typeface="Montserrat"/>
              <a:ea typeface="Montserrat"/>
              <a:cs typeface="Montserrat"/>
              <a:sym typeface="Montserrat"/>
            </a:endParaRPr>
          </a:p>
          <a:p>
            <a:pPr>
              <a:buFont typeface="Arial"/>
              <a:buChar char="-"/>
              <a:defRPr/>
            </a:pPr>
            <a:r>
              <a:rPr lang="fr-FR" dirty="0" smtClean="0">
                <a:solidFill>
                  <a:srgbClr val="434343"/>
                </a:solidFill>
                <a:latin typeface="Montserrat"/>
                <a:ea typeface="Montserrat"/>
                <a:cs typeface="Montserrat"/>
                <a:sym typeface="Montserrat"/>
              </a:rPr>
              <a:t> Les normes internationales d’information financière</a:t>
            </a:r>
            <a:r>
              <a:rPr lang="fr-FR" dirty="0" smtClean="0">
                <a:solidFill>
                  <a:srgbClr val="434343"/>
                </a:solidFill>
                <a:latin typeface="Montserrat"/>
                <a:ea typeface="Montserrat"/>
                <a:cs typeface="Montserrat"/>
                <a:sym typeface="Montserrat"/>
              </a:rPr>
              <a:t>;</a:t>
            </a:r>
          </a:p>
          <a:p>
            <a:pPr>
              <a:defRPr/>
            </a:pPr>
            <a:endParaRPr lang="fr-FR" sz="800" dirty="0" smtClean="0">
              <a:solidFill>
                <a:srgbClr val="434343"/>
              </a:solidFill>
              <a:latin typeface="Montserrat"/>
              <a:ea typeface="Montserrat"/>
              <a:cs typeface="Montserrat"/>
              <a:sym typeface="Montserrat"/>
            </a:endParaRPr>
          </a:p>
          <a:p>
            <a:pPr>
              <a:buFont typeface="Arial"/>
              <a:buChar char="-"/>
              <a:defRPr/>
            </a:pPr>
            <a:r>
              <a:rPr lang="fr-FR" dirty="0" smtClean="0">
                <a:solidFill>
                  <a:srgbClr val="434343"/>
                </a:solidFill>
                <a:latin typeface="Montserrat"/>
                <a:ea typeface="Montserrat"/>
                <a:cs typeface="Montserrat"/>
                <a:sym typeface="Montserrat"/>
              </a:rPr>
              <a:t> Les normes internationales d’audit</a:t>
            </a:r>
            <a:r>
              <a:rPr lang="fr-FR" dirty="0" smtClean="0">
                <a:solidFill>
                  <a:srgbClr val="434343"/>
                </a:solidFill>
                <a:latin typeface="Montserrat"/>
                <a:ea typeface="Montserrat"/>
                <a:cs typeface="Montserrat"/>
                <a:sym typeface="Montserrat"/>
              </a:rPr>
              <a:t>;</a:t>
            </a:r>
          </a:p>
          <a:p>
            <a:pPr>
              <a:defRPr/>
            </a:pPr>
            <a:endParaRPr lang="fr-FR" sz="800" dirty="0" smtClean="0">
              <a:solidFill>
                <a:srgbClr val="434343"/>
              </a:solidFill>
              <a:latin typeface="Montserrat"/>
              <a:ea typeface="Montserrat"/>
              <a:cs typeface="Montserrat"/>
              <a:sym typeface="Montserrat"/>
            </a:endParaRPr>
          </a:p>
          <a:p>
            <a:pPr>
              <a:buFont typeface="Arial"/>
              <a:buChar char="-"/>
              <a:defRPr/>
            </a:pPr>
            <a:r>
              <a:rPr lang="fr-FR" dirty="0" smtClean="0">
                <a:solidFill>
                  <a:srgbClr val="434343"/>
                </a:solidFill>
                <a:latin typeface="Montserrat"/>
                <a:ea typeface="Montserrat"/>
                <a:cs typeface="Montserrat"/>
                <a:sym typeface="Montserrat"/>
              </a:rPr>
              <a:t> Le code de déontologie publié par </a:t>
            </a:r>
            <a:r>
              <a:rPr lang="fr-FR" dirty="0" smtClean="0">
                <a:solidFill>
                  <a:srgbClr val="434343"/>
                </a:solidFill>
                <a:latin typeface="Montserrat"/>
                <a:ea typeface="Montserrat"/>
                <a:cs typeface="Montserrat"/>
                <a:sym typeface="Montserrat"/>
              </a:rPr>
              <a:t>l’IESBA;</a:t>
            </a:r>
          </a:p>
          <a:p>
            <a:pPr>
              <a:defRPr/>
            </a:pPr>
            <a:endParaRPr lang="fr-FR" sz="800" dirty="0" smtClean="0">
              <a:solidFill>
                <a:srgbClr val="434343"/>
              </a:solidFill>
              <a:latin typeface="Montserrat"/>
              <a:ea typeface="Montserrat"/>
              <a:cs typeface="Montserrat"/>
              <a:sym typeface="Montserrat"/>
            </a:endParaRPr>
          </a:p>
          <a:p>
            <a:pPr>
              <a:buFont typeface="Arial"/>
              <a:buChar char="-"/>
              <a:defRPr/>
            </a:pPr>
            <a:r>
              <a:rPr lang="fr-FR" dirty="0" smtClean="0">
                <a:solidFill>
                  <a:srgbClr val="434343"/>
                </a:solidFill>
                <a:latin typeface="Montserrat"/>
                <a:ea typeface="Montserrat"/>
                <a:cs typeface="Montserrat"/>
                <a:sym typeface="Montserrat"/>
              </a:rPr>
              <a:t> Les normes comptables du secteur public (IPSAS). </a:t>
            </a:r>
          </a:p>
          <a:p>
            <a:pPr algn="ctr">
              <a:buFont typeface="Wingdings 2" pitchFamily="18" charset="2"/>
              <a:buNone/>
              <a:defRPr/>
            </a:pPr>
            <a:r>
              <a:rPr lang="fr-FR" dirty="0" smtClean="0">
                <a:solidFill>
                  <a:srgbClr val="434343"/>
                </a:solidFill>
                <a:latin typeface="Montserrat"/>
                <a:ea typeface="Montserrat"/>
                <a:cs typeface="Montserrat"/>
                <a:sym typeface="Montserrat"/>
              </a:rPr>
              <a:t> </a:t>
            </a:r>
            <a:endParaRPr lang="fr-FR" dirty="0">
              <a:solidFill>
                <a:srgbClr val="434343"/>
              </a:solidFill>
              <a:latin typeface="Montserrat"/>
              <a:ea typeface="Montserrat"/>
              <a:cs typeface="Montserrat"/>
              <a:sym typeface="Comforta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388883" y="432494"/>
            <a:ext cx="5496910" cy="927916"/>
          </a:xfrm>
          <a:prstGeom prst="rect">
            <a:avLst/>
          </a:prstGeom>
          <a:noFill/>
          <a:ln>
            <a:noFill/>
          </a:ln>
        </p:spPr>
        <p:txBody>
          <a:bodyPr spcFirstLastPara="1" wrap="square" lIns="91425" tIns="91425" rIns="91425" bIns="91425" anchor="t" anchorCtr="0">
            <a:spAutoFit/>
          </a:bodyPr>
          <a:lstStyle/>
          <a:p>
            <a:pPr algn="ctr">
              <a:lnSpc>
                <a:spcPct val="115000"/>
              </a:lnSpc>
            </a:pPr>
            <a:r>
              <a:rPr lang="fr-FR" b="1" dirty="0" smtClean="0">
                <a:solidFill>
                  <a:srgbClr val="434343"/>
                </a:solidFill>
                <a:latin typeface="Montserrat"/>
                <a:ea typeface="Montserrat"/>
                <a:cs typeface="Montserrat"/>
                <a:sym typeface="Montserrat"/>
              </a:rPr>
              <a:t>ELÉMENTS CLÉS POUR RÉUSSIR </a:t>
            </a:r>
          </a:p>
          <a:p>
            <a:pPr algn="ctr">
              <a:lnSpc>
                <a:spcPct val="115000"/>
              </a:lnSpc>
            </a:pPr>
            <a:r>
              <a:rPr lang="fr-FR" b="1" dirty="0" smtClean="0">
                <a:solidFill>
                  <a:srgbClr val="434343"/>
                </a:solidFill>
                <a:latin typeface="Montserrat"/>
                <a:ea typeface="Montserrat"/>
                <a:cs typeface="Montserrat"/>
                <a:sym typeface="Montserrat"/>
              </a:rPr>
              <a:t>LA LUTTE </a:t>
            </a:r>
            <a:r>
              <a:rPr lang="fr-FR" b="1" dirty="0" smtClean="0">
                <a:solidFill>
                  <a:srgbClr val="434343"/>
                </a:solidFill>
                <a:latin typeface="Montserrat"/>
                <a:ea typeface="Montserrat"/>
                <a:cs typeface="Montserrat"/>
                <a:sym typeface="Montserrat"/>
              </a:rPr>
              <a:t>CONTRE LA CORRUPTION</a:t>
            </a:r>
          </a:p>
          <a:p>
            <a:pPr lvl="0" algn="ctr">
              <a:lnSpc>
                <a:spcPct val="115000"/>
              </a:lnSpc>
            </a:pPr>
            <a:endParaRPr lang="en" b="1" dirty="0" smtClean="0">
              <a:solidFill>
                <a:srgbClr val="434343"/>
              </a:solidFill>
              <a:latin typeface="Montserrat"/>
              <a:ea typeface="Montserrat"/>
              <a:cs typeface="Montserrat"/>
              <a:sym typeface="Montserrat"/>
            </a:endParaRPr>
          </a:p>
        </p:txBody>
      </p:sp>
      <p:sp>
        <p:nvSpPr>
          <p:cNvPr id="60" name="Google Shape;60;p14"/>
          <p:cNvSpPr txBox="1"/>
          <p:nvPr/>
        </p:nvSpPr>
        <p:spPr>
          <a:xfrm>
            <a:off x="252248" y="1278296"/>
            <a:ext cx="5810410" cy="2769959"/>
          </a:xfrm>
          <a:prstGeom prst="rect">
            <a:avLst/>
          </a:prstGeom>
          <a:noFill/>
          <a:ln>
            <a:noFill/>
          </a:ln>
        </p:spPr>
        <p:txBody>
          <a:bodyPr spcFirstLastPara="1" wrap="square" lIns="91425" tIns="91425" rIns="91425" bIns="91425" anchor="t" anchorCtr="0">
            <a:spAutoFit/>
          </a:bodyPr>
          <a:lstStyle/>
          <a:p>
            <a:pPr>
              <a:defRPr/>
            </a:pPr>
            <a:endParaRPr lang="fr-FR" dirty="0" smtClean="0">
              <a:solidFill>
                <a:srgbClr val="434343"/>
              </a:solidFill>
              <a:latin typeface="Montserrat"/>
              <a:ea typeface="Montserrat"/>
              <a:cs typeface="Montserrat"/>
              <a:sym typeface="Montserrat"/>
            </a:endParaRPr>
          </a:p>
          <a:p>
            <a:pPr>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r>
              <a:rPr lang="fr-FR" dirty="0" smtClean="0">
                <a:solidFill>
                  <a:srgbClr val="434343"/>
                </a:solidFill>
                <a:latin typeface="Montserrat"/>
                <a:ea typeface="Montserrat"/>
                <a:cs typeface="Montserrat"/>
                <a:sym typeface="Montserrat"/>
              </a:rPr>
              <a:t>Pour réussir à jouer un rôle positif dans la lutte contre la corruption la profession comptable doit :</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defRPr/>
            </a:pPr>
            <a:r>
              <a:rPr lang="fr-FR" dirty="0" smtClean="0">
                <a:solidFill>
                  <a:srgbClr val="434343"/>
                </a:solidFill>
                <a:latin typeface="Montserrat"/>
                <a:ea typeface="Montserrat"/>
                <a:cs typeface="Montserrat"/>
                <a:sym typeface="Montserrat"/>
              </a:rPr>
              <a:t>- renforcer </a:t>
            </a:r>
            <a:r>
              <a:rPr lang="fr-FR" dirty="0" smtClean="0">
                <a:solidFill>
                  <a:srgbClr val="434343"/>
                </a:solidFill>
                <a:latin typeface="Montserrat"/>
                <a:ea typeface="Montserrat"/>
                <a:cs typeface="Montserrat"/>
                <a:sym typeface="Montserrat"/>
              </a:rPr>
              <a:t>l’éthique professionnelle;</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defRPr/>
            </a:pPr>
            <a:r>
              <a:rPr lang="fr-FR" dirty="0" smtClean="0">
                <a:solidFill>
                  <a:srgbClr val="434343"/>
                </a:solidFill>
                <a:latin typeface="Montserrat"/>
                <a:ea typeface="Montserrat"/>
                <a:cs typeface="Montserrat"/>
                <a:sym typeface="Montserrat"/>
              </a:rPr>
              <a:t>- moderniser </a:t>
            </a:r>
            <a:r>
              <a:rPr lang="fr-FR" dirty="0" smtClean="0">
                <a:solidFill>
                  <a:srgbClr val="434343"/>
                </a:solidFill>
                <a:latin typeface="Montserrat"/>
                <a:ea typeface="Montserrat"/>
                <a:cs typeface="Montserrat"/>
                <a:sym typeface="Montserrat"/>
              </a:rPr>
              <a:t>l’éducation du professionnel;</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defRPr/>
            </a:pPr>
            <a:r>
              <a:rPr lang="fr-FR" dirty="0" smtClean="0">
                <a:solidFill>
                  <a:srgbClr val="434343"/>
                </a:solidFill>
                <a:latin typeface="Montserrat"/>
                <a:ea typeface="Montserrat"/>
                <a:cs typeface="Montserrat"/>
                <a:sym typeface="Montserrat"/>
              </a:rPr>
              <a:t>- </a:t>
            </a:r>
            <a:r>
              <a:rPr lang="fr-FR" dirty="0" smtClean="0">
                <a:solidFill>
                  <a:srgbClr val="434343"/>
                </a:solidFill>
                <a:latin typeface="Montserrat"/>
                <a:ea typeface="Montserrat"/>
                <a:cs typeface="Montserrat"/>
                <a:sym typeface="Montserrat"/>
              </a:rPr>
              <a:t>renforcer </a:t>
            </a:r>
            <a:r>
              <a:rPr lang="fr-FR" dirty="0" smtClean="0">
                <a:solidFill>
                  <a:srgbClr val="434343"/>
                </a:solidFill>
                <a:latin typeface="Montserrat"/>
                <a:ea typeface="Montserrat"/>
                <a:cs typeface="Montserrat"/>
                <a:sym typeface="Montserrat"/>
              </a:rPr>
              <a:t>la surveillance et le contrôle.</a:t>
            </a:r>
          </a:p>
          <a:p>
            <a:pPr>
              <a:buFont typeface="Arial"/>
              <a:buChar char="-"/>
              <a:defRPr/>
            </a:pPr>
            <a:endParaRPr lang="fr-FR" dirty="0" smtClean="0">
              <a:solidFill>
                <a:srgbClr val="434343"/>
              </a:solidFill>
              <a:latin typeface="Montserrat"/>
              <a:ea typeface="Montserrat"/>
              <a:cs typeface="Montserrat"/>
              <a:sym typeface="Montserrat"/>
            </a:endParaRPr>
          </a:p>
          <a:p>
            <a:pPr algn="ctr">
              <a:buFont typeface="Wingdings 2" pitchFamily="18" charset="2"/>
              <a:buNone/>
              <a:defRPr/>
            </a:pPr>
            <a:r>
              <a:rPr lang="fr-FR" dirty="0" smtClean="0">
                <a:solidFill>
                  <a:srgbClr val="434343"/>
                </a:solidFill>
                <a:latin typeface="Montserrat"/>
                <a:ea typeface="Montserrat"/>
                <a:cs typeface="Montserrat"/>
                <a:sym typeface="Montserrat"/>
              </a:rPr>
              <a:t> </a:t>
            </a:r>
            <a:endParaRPr lang="fr-FR" dirty="0">
              <a:solidFill>
                <a:srgbClr val="434343"/>
              </a:solidFill>
              <a:latin typeface="Montserrat"/>
              <a:ea typeface="Montserrat"/>
              <a:cs typeface="Montserrat"/>
              <a:sym typeface="Comforta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388883" y="432494"/>
            <a:ext cx="5496910" cy="680156"/>
          </a:xfrm>
          <a:prstGeom prst="rect">
            <a:avLst/>
          </a:prstGeom>
          <a:noFill/>
          <a:ln>
            <a:noFill/>
          </a:ln>
        </p:spPr>
        <p:txBody>
          <a:bodyPr spcFirstLastPara="1" wrap="square" lIns="91425" tIns="91425" rIns="91425" bIns="91425" anchor="t" anchorCtr="0">
            <a:spAutoFit/>
          </a:bodyPr>
          <a:lstStyle/>
          <a:p>
            <a:pPr algn="ctr">
              <a:lnSpc>
                <a:spcPct val="115000"/>
              </a:lnSpc>
            </a:pPr>
            <a:r>
              <a:rPr lang="fr-FR" b="1" dirty="0" smtClean="0">
                <a:solidFill>
                  <a:srgbClr val="434343"/>
                </a:solidFill>
                <a:latin typeface="Montserrat"/>
                <a:ea typeface="Montserrat"/>
                <a:cs typeface="Montserrat"/>
                <a:sym typeface="Montserrat"/>
              </a:rPr>
              <a:t>UNE PROFESSION QUI COLLABORE POUR LUTTER CONTRE  LA CORRUPTION</a:t>
            </a:r>
            <a:endParaRPr lang="en" b="1" dirty="0" smtClean="0">
              <a:solidFill>
                <a:srgbClr val="434343"/>
              </a:solidFill>
              <a:latin typeface="Montserrat"/>
              <a:ea typeface="Montserrat"/>
              <a:cs typeface="Montserrat"/>
              <a:sym typeface="Montserrat"/>
            </a:endParaRPr>
          </a:p>
        </p:txBody>
      </p:sp>
      <p:sp>
        <p:nvSpPr>
          <p:cNvPr id="60" name="Google Shape;60;p14"/>
          <p:cNvSpPr txBox="1"/>
          <p:nvPr/>
        </p:nvSpPr>
        <p:spPr>
          <a:xfrm>
            <a:off x="252248" y="1278296"/>
            <a:ext cx="5810410" cy="1908184"/>
          </a:xfrm>
          <a:prstGeom prst="rect">
            <a:avLst/>
          </a:prstGeom>
          <a:noFill/>
          <a:ln>
            <a:noFill/>
          </a:ln>
        </p:spPr>
        <p:txBody>
          <a:bodyPr spcFirstLastPara="1" wrap="square" lIns="91425" tIns="91425" rIns="91425" bIns="91425" anchor="t" anchorCtr="0">
            <a:spAutoFit/>
          </a:bodyPr>
          <a:lstStyle/>
          <a:p>
            <a:pPr>
              <a:defRPr/>
            </a:pPr>
            <a:endParaRPr lang="fr-FR" dirty="0" smtClean="0">
              <a:solidFill>
                <a:srgbClr val="434343"/>
              </a:solidFill>
              <a:latin typeface="Montserrat"/>
              <a:ea typeface="Montserrat"/>
              <a:cs typeface="Montserrat"/>
              <a:sym typeface="Montserrat"/>
            </a:endParaRPr>
          </a:p>
          <a:p>
            <a:pPr>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r>
              <a:rPr lang="fr-FR" dirty="0" smtClean="0">
                <a:solidFill>
                  <a:srgbClr val="434343"/>
                </a:solidFill>
                <a:latin typeface="Montserrat"/>
                <a:ea typeface="Montserrat"/>
                <a:cs typeface="Montserrat"/>
                <a:sym typeface="Montserrat"/>
              </a:rPr>
              <a:t>En amont du Sommet anti-corruption de Londres de 2016, l’IFAC a signé une déclaration commune déplorant la corruption</a:t>
            </a:r>
            <a:r>
              <a:rPr lang="fr-FR" dirty="0" smtClean="0"/>
              <a:t>.</a:t>
            </a:r>
            <a:endParaRPr lang="fr-FR" dirty="0" smtClean="0">
              <a:solidFill>
                <a:srgbClr val="434343"/>
              </a:solidFill>
              <a:latin typeface="Montserrat"/>
              <a:ea typeface="Montserrat"/>
              <a:cs typeface="Montserrat"/>
              <a:sym typeface="Montserrat"/>
            </a:endParaRPr>
          </a:p>
          <a:p>
            <a:pPr>
              <a:buFont typeface="Arial"/>
              <a:buChar char="-"/>
              <a:defRPr/>
            </a:pPr>
            <a:endParaRPr lang="fr-FR" dirty="0" smtClean="0">
              <a:solidFill>
                <a:srgbClr val="434343"/>
              </a:solidFill>
              <a:latin typeface="Montserrat"/>
              <a:ea typeface="Montserrat"/>
              <a:cs typeface="Montserrat"/>
              <a:sym typeface="Montserrat"/>
            </a:endParaRPr>
          </a:p>
          <a:p>
            <a:pPr algn="ctr">
              <a:buFont typeface="Wingdings 2" pitchFamily="18" charset="2"/>
              <a:buNone/>
              <a:defRPr/>
            </a:pPr>
            <a:r>
              <a:rPr lang="fr-FR" dirty="0" smtClean="0">
                <a:solidFill>
                  <a:srgbClr val="434343"/>
                </a:solidFill>
                <a:latin typeface="Montserrat"/>
                <a:ea typeface="Montserrat"/>
                <a:cs typeface="Montserrat"/>
                <a:sym typeface="Montserrat"/>
              </a:rPr>
              <a:t> </a:t>
            </a:r>
            <a:endParaRPr lang="fr-FR" dirty="0">
              <a:solidFill>
                <a:srgbClr val="434343"/>
              </a:solidFill>
              <a:latin typeface="Montserrat"/>
              <a:ea typeface="Montserrat"/>
              <a:cs typeface="Montserrat"/>
              <a:sym typeface="Comforta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388883" y="432494"/>
            <a:ext cx="5496910" cy="432396"/>
          </a:xfrm>
          <a:prstGeom prst="rect">
            <a:avLst/>
          </a:prstGeom>
          <a:noFill/>
          <a:ln>
            <a:noFill/>
          </a:ln>
        </p:spPr>
        <p:txBody>
          <a:bodyPr spcFirstLastPara="1" wrap="square" lIns="91425" tIns="91425" rIns="91425" bIns="91425" anchor="t" anchorCtr="0">
            <a:spAutoFit/>
          </a:bodyPr>
          <a:lstStyle/>
          <a:p>
            <a:pPr algn="ctr">
              <a:lnSpc>
                <a:spcPct val="115000"/>
              </a:lnSpc>
            </a:pPr>
            <a:r>
              <a:rPr lang="fr-FR" b="1" dirty="0" smtClean="0">
                <a:solidFill>
                  <a:srgbClr val="434343"/>
                </a:solidFill>
                <a:latin typeface="Montserrat"/>
                <a:ea typeface="Montserrat"/>
                <a:cs typeface="Montserrat"/>
                <a:sym typeface="Montserrat"/>
              </a:rPr>
              <a:t>UNE COLLABORATION ET UN ENGAGEMENT SOLIDES </a:t>
            </a:r>
            <a:endParaRPr lang="en" b="1" dirty="0" smtClean="0">
              <a:solidFill>
                <a:srgbClr val="434343"/>
              </a:solidFill>
              <a:latin typeface="Montserrat"/>
              <a:ea typeface="Montserrat"/>
              <a:cs typeface="Montserrat"/>
              <a:sym typeface="Montserrat"/>
            </a:endParaRPr>
          </a:p>
        </p:txBody>
      </p:sp>
      <p:sp>
        <p:nvSpPr>
          <p:cNvPr id="60" name="Google Shape;60;p14"/>
          <p:cNvSpPr txBox="1"/>
          <p:nvPr/>
        </p:nvSpPr>
        <p:spPr>
          <a:xfrm>
            <a:off x="252248" y="1278296"/>
            <a:ext cx="5810410" cy="2769959"/>
          </a:xfrm>
          <a:prstGeom prst="rect">
            <a:avLst/>
          </a:prstGeom>
          <a:noFill/>
          <a:ln>
            <a:noFill/>
          </a:ln>
        </p:spPr>
        <p:txBody>
          <a:bodyPr spcFirstLastPara="1" wrap="square" lIns="91425" tIns="91425" rIns="91425" bIns="91425" anchor="t" anchorCtr="0">
            <a:spAutoFit/>
          </a:bodyPr>
          <a:lstStyle/>
          <a:p>
            <a:pPr>
              <a:defRPr/>
            </a:pPr>
            <a:endParaRPr lang="fr-FR" dirty="0" smtClean="0">
              <a:solidFill>
                <a:srgbClr val="434343"/>
              </a:solidFill>
              <a:latin typeface="Montserrat"/>
              <a:ea typeface="Montserrat"/>
              <a:cs typeface="Montserrat"/>
              <a:sym typeface="Montserrat"/>
            </a:endParaRPr>
          </a:p>
          <a:p>
            <a:pPr>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defRPr/>
            </a:pPr>
            <a:r>
              <a:rPr lang="fr-FR" dirty="0" smtClean="0">
                <a:solidFill>
                  <a:srgbClr val="434343"/>
                </a:solidFill>
                <a:latin typeface="Montserrat"/>
                <a:ea typeface="Montserrat"/>
                <a:cs typeface="Montserrat"/>
                <a:sym typeface="Montserrat"/>
              </a:rPr>
              <a:t>Lors de la réunion ministérielle anticorruption de l’OCDE en mars 2016, la présidente de l’IFAC, a mis en lumière un monde de plus en plus complexe et interconnecté qui nécessite une collaboration et un engagement solides de la part des communautés privées, publiques et de régulation pour lutter contre la corruption.</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 typeface="Arial"/>
              <a:buChar char="-"/>
              <a:defRPr/>
            </a:pPr>
            <a:endParaRPr lang="fr-FR" dirty="0" smtClean="0">
              <a:solidFill>
                <a:srgbClr val="434343"/>
              </a:solidFill>
              <a:latin typeface="Montserrat"/>
              <a:ea typeface="Montserrat"/>
              <a:cs typeface="Montserrat"/>
              <a:sym typeface="Montserrat"/>
            </a:endParaRPr>
          </a:p>
          <a:p>
            <a:pPr algn="ctr">
              <a:buFont typeface="Wingdings 2" pitchFamily="18" charset="2"/>
              <a:buNone/>
              <a:defRPr/>
            </a:pPr>
            <a:r>
              <a:rPr lang="fr-FR" dirty="0" smtClean="0">
                <a:solidFill>
                  <a:srgbClr val="434343"/>
                </a:solidFill>
                <a:latin typeface="Montserrat"/>
                <a:ea typeface="Montserrat"/>
                <a:cs typeface="Montserrat"/>
                <a:sym typeface="Montserrat"/>
              </a:rPr>
              <a:t> </a:t>
            </a:r>
            <a:endParaRPr lang="fr-FR" dirty="0">
              <a:solidFill>
                <a:srgbClr val="434343"/>
              </a:solidFill>
              <a:latin typeface="Montserrat"/>
              <a:ea typeface="Montserrat"/>
              <a:cs typeface="Montserrat"/>
              <a:sym typeface="Comforta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388883" y="432494"/>
            <a:ext cx="5496910" cy="863283"/>
          </a:xfrm>
          <a:prstGeom prst="rect">
            <a:avLst/>
          </a:prstGeom>
          <a:noFill/>
          <a:ln>
            <a:noFill/>
          </a:ln>
        </p:spPr>
        <p:txBody>
          <a:bodyPr spcFirstLastPara="1" wrap="square" lIns="91425" tIns="91425" rIns="91425" bIns="91425" anchor="t" anchorCtr="0">
            <a:spAutoFit/>
          </a:bodyPr>
          <a:lstStyle/>
          <a:p>
            <a:pPr>
              <a:defRPr/>
            </a:pPr>
            <a:r>
              <a:rPr lang="fr-FR" b="1" dirty="0" smtClean="0">
                <a:solidFill>
                  <a:srgbClr val="434343"/>
                </a:solidFill>
                <a:latin typeface="Montserrat"/>
                <a:ea typeface="Montserrat"/>
                <a:cs typeface="Montserrat"/>
                <a:sym typeface="Montserrat"/>
              </a:rPr>
              <a:t>L’IFAC PARTICIPE AMPLEMENT À LA COMPAGNE  </a:t>
            </a:r>
          </a:p>
          <a:p>
            <a:pPr algn="ctr">
              <a:buFont typeface="Wingdings 2" pitchFamily="18" charset="2"/>
              <a:buNone/>
              <a:defRPr/>
            </a:pPr>
            <a:r>
              <a:rPr lang="fr-FR" b="1" dirty="0" smtClean="0">
                <a:solidFill>
                  <a:srgbClr val="434343"/>
                </a:solidFill>
                <a:latin typeface="Montserrat"/>
                <a:ea typeface="Montserrat"/>
                <a:cs typeface="Montserrat"/>
                <a:sym typeface="Montserrat"/>
              </a:rPr>
              <a:t>« ACCOUNTABILITY. NOW »</a:t>
            </a:r>
          </a:p>
          <a:p>
            <a:pPr algn="ctr">
              <a:lnSpc>
                <a:spcPct val="115000"/>
              </a:lnSpc>
            </a:pPr>
            <a:endParaRPr lang="en" b="1" dirty="0" smtClean="0">
              <a:solidFill>
                <a:srgbClr val="434343"/>
              </a:solidFill>
              <a:latin typeface="Montserrat"/>
              <a:ea typeface="Montserrat"/>
              <a:cs typeface="Montserrat"/>
              <a:sym typeface="Montserrat"/>
            </a:endParaRPr>
          </a:p>
        </p:txBody>
      </p:sp>
      <p:sp>
        <p:nvSpPr>
          <p:cNvPr id="60" name="Google Shape;60;p14"/>
          <p:cNvSpPr txBox="1"/>
          <p:nvPr/>
        </p:nvSpPr>
        <p:spPr>
          <a:xfrm>
            <a:off x="252248" y="1278296"/>
            <a:ext cx="5810410" cy="2769959"/>
          </a:xfrm>
          <a:prstGeom prst="rect">
            <a:avLst/>
          </a:prstGeom>
          <a:noFill/>
          <a:ln>
            <a:noFill/>
          </a:ln>
        </p:spPr>
        <p:txBody>
          <a:bodyPr spcFirstLastPara="1" wrap="square" lIns="91425" tIns="91425" rIns="91425" bIns="91425" anchor="t" anchorCtr="0">
            <a:spAutoFit/>
          </a:bodyPr>
          <a:lstStyle/>
          <a:p>
            <a:pPr>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defRPr/>
            </a:pPr>
            <a:r>
              <a:rPr lang="fr-FR" dirty="0" smtClean="0">
                <a:solidFill>
                  <a:srgbClr val="434343"/>
                </a:solidFill>
                <a:latin typeface="Montserrat"/>
                <a:ea typeface="Montserrat"/>
                <a:cs typeface="Montserrat"/>
                <a:sym typeface="Montserrat"/>
              </a:rPr>
              <a:t>C’est une campagne pour des normes d’information du secteur public plus élevées à travers le monde.</a:t>
            </a:r>
          </a:p>
          <a:p>
            <a:pPr>
              <a:defRPr/>
            </a:pPr>
            <a:endParaRPr lang="fr-FR" dirty="0" smtClean="0">
              <a:solidFill>
                <a:srgbClr val="434343"/>
              </a:solidFill>
              <a:latin typeface="Montserrat"/>
              <a:ea typeface="Montserrat"/>
              <a:cs typeface="Montserrat"/>
              <a:sym typeface="Montserrat"/>
            </a:endParaRPr>
          </a:p>
          <a:p>
            <a:pPr>
              <a:defRPr/>
            </a:pPr>
            <a:r>
              <a:rPr lang="fr-FR" dirty="0" smtClean="0">
                <a:solidFill>
                  <a:srgbClr val="434343"/>
                </a:solidFill>
                <a:latin typeface="Montserrat"/>
                <a:ea typeface="Montserrat"/>
                <a:cs typeface="Montserrat"/>
                <a:sym typeface="Montserrat"/>
              </a:rPr>
              <a:t>Son rôle est de mettre les gouvernements au défi de reconnaître l’importance d’œuvrer en vue d’une information financière conforme aux normes internationales.</a:t>
            </a:r>
          </a:p>
          <a:p>
            <a:pPr>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 typeface="Arial"/>
              <a:buChar char="-"/>
              <a:defRPr/>
            </a:pPr>
            <a:endParaRPr lang="fr-FR" dirty="0" smtClean="0">
              <a:solidFill>
                <a:srgbClr val="434343"/>
              </a:solidFill>
              <a:latin typeface="Montserrat"/>
              <a:ea typeface="Montserrat"/>
              <a:cs typeface="Montserrat"/>
              <a:sym typeface="Montserrat"/>
            </a:endParaRPr>
          </a:p>
          <a:p>
            <a:pPr algn="ctr">
              <a:buFont typeface="Wingdings 2" pitchFamily="18" charset="2"/>
              <a:buNone/>
              <a:defRPr/>
            </a:pPr>
            <a:r>
              <a:rPr lang="fr-FR" dirty="0" smtClean="0">
                <a:solidFill>
                  <a:srgbClr val="434343"/>
                </a:solidFill>
                <a:latin typeface="Montserrat"/>
                <a:ea typeface="Montserrat"/>
                <a:cs typeface="Montserrat"/>
                <a:sym typeface="Montserrat"/>
              </a:rPr>
              <a:t> </a:t>
            </a:r>
            <a:endParaRPr lang="fr-FR" dirty="0">
              <a:solidFill>
                <a:srgbClr val="434343"/>
              </a:solidFill>
              <a:latin typeface="Montserrat"/>
              <a:ea typeface="Montserrat"/>
              <a:cs typeface="Montserrat"/>
              <a:sym typeface="Comforta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388883" y="432494"/>
            <a:ext cx="5496910" cy="615523"/>
          </a:xfrm>
          <a:prstGeom prst="rect">
            <a:avLst/>
          </a:prstGeom>
          <a:noFill/>
          <a:ln>
            <a:noFill/>
          </a:ln>
        </p:spPr>
        <p:txBody>
          <a:bodyPr spcFirstLastPara="1" wrap="square" lIns="91425" tIns="91425" rIns="91425" bIns="91425" anchor="t" anchorCtr="0">
            <a:spAutoFit/>
          </a:bodyPr>
          <a:lstStyle/>
          <a:p>
            <a:pPr algn="ctr">
              <a:defRPr/>
            </a:pPr>
            <a:r>
              <a:rPr lang="fr-FR" b="1" dirty="0" smtClean="0">
                <a:solidFill>
                  <a:srgbClr val="434343"/>
                </a:solidFill>
                <a:latin typeface="Montserrat"/>
                <a:ea typeface="Montserrat"/>
                <a:cs typeface="Montserrat"/>
                <a:sym typeface="Montserrat"/>
              </a:rPr>
              <a:t>POUR UNE RÉGULATION MONDIALE </a:t>
            </a:r>
          </a:p>
          <a:p>
            <a:pPr algn="ctr">
              <a:defRPr/>
            </a:pPr>
            <a:r>
              <a:rPr lang="fr-FR" b="1" dirty="0" smtClean="0">
                <a:solidFill>
                  <a:srgbClr val="434343"/>
                </a:solidFill>
                <a:latin typeface="Montserrat"/>
                <a:ea typeface="Montserrat"/>
                <a:cs typeface="Montserrat"/>
                <a:sym typeface="Montserrat"/>
              </a:rPr>
              <a:t>COHÉRENTE  ET DE HAUTE QUALITÉ</a:t>
            </a:r>
            <a:endParaRPr lang="en" b="1" dirty="0" smtClean="0">
              <a:solidFill>
                <a:srgbClr val="434343"/>
              </a:solidFill>
              <a:latin typeface="Montserrat"/>
              <a:ea typeface="Montserrat"/>
              <a:cs typeface="Montserrat"/>
              <a:sym typeface="Montserrat"/>
            </a:endParaRPr>
          </a:p>
        </p:txBody>
      </p:sp>
      <p:sp>
        <p:nvSpPr>
          <p:cNvPr id="60" name="Google Shape;60;p14"/>
          <p:cNvSpPr txBox="1"/>
          <p:nvPr/>
        </p:nvSpPr>
        <p:spPr>
          <a:xfrm>
            <a:off x="252248" y="1278296"/>
            <a:ext cx="5810410" cy="2554515"/>
          </a:xfrm>
          <a:prstGeom prst="rect">
            <a:avLst/>
          </a:prstGeom>
          <a:noFill/>
          <a:ln>
            <a:noFill/>
          </a:ln>
        </p:spPr>
        <p:txBody>
          <a:bodyPr spcFirstLastPara="1" wrap="square" lIns="91425" tIns="91425" rIns="91425" bIns="91425" anchor="t" anchorCtr="0">
            <a:spAutoFit/>
          </a:bodyPr>
          <a:lstStyle/>
          <a:p>
            <a:pPr>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defRPr/>
            </a:pPr>
            <a:r>
              <a:rPr lang="fr-FR" dirty="0" smtClean="0">
                <a:solidFill>
                  <a:srgbClr val="434343"/>
                </a:solidFill>
                <a:latin typeface="Montserrat"/>
                <a:ea typeface="Montserrat"/>
                <a:cs typeface="Montserrat"/>
                <a:sym typeface="Montserrat"/>
              </a:rPr>
              <a:t>En 2015 et 2016, l’IFAC a organisé deux tables rondes axées sur la promotion d’une régulation mondiale cohérente et de haute qualité, afin de favoriser la croissance économique mondiale et de lutter plus efficacement contre les problèmes mondiaux, tels que la corruption.</a:t>
            </a:r>
          </a:p>
          <a:p>
            <a:pPr>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 typeface="Arial"/>
              <a:buChar char="-"/>
              <a:defRPr/>
            </a:pPr>
            <a:endParaRPr lang="fr-FR" dirty="0" smtClean="0">
              <a:solidFill>
                <a:srgbClr val="434343"/>
              </a:solidFill>
              <a:latin typeface="Montserrat"/>
              <a:ea typeface="Montserrat"/>
              <a:cs typeface="Montserrat"/>
              <a:sym typeface="Montserrat"/>
            </a:endParaRPr>
          </a:p>
          <a:p>
            <a:pPr algn="ctr">
              <a:buFont typeface="Wingdings 2" pitchFamily="18" charset="2"/>
              <a:buNone/>
              <a:defRPr/>
            </a:pPr>
            <a:r>
              <a:rPr lang="fr-FR" dirty="0" smtClean="0">
                <a:solidFill>
                  <a:srgbClr val="434343"/>
                </a:solidFill>
                <a:latin typeface="Montserrat"/>
                <a:ea typeface="Montserrat"/>
                <a:cs typeface="Montserrat"/>
                <a:sym typeface="Montserrat"/>
              </a:rPr>
              <a:t> </a:t>
            </a:r>
            <a:endParaRPr lang="fr-FR" dirty="0">
              <a:solidFill>
                <a:srgbClr val="434343"/>
              </a:solidFill>
              <a:latin typeface="Montserrat"/>
              <a:ea typeface="Montserrat"/>
              <a:cs typeface="Montserrat"/>
              <a:sym typeface="Comforta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388883" y="432494"/>
            <a:ext cx="5496910" cy="400079"/>
          </a:xfrm>
          <a:prstGeom prst="rect">
            <a:avLst/>
          </a:prstGeom>
          <a:noFill/>
          <a:ln>
            <a:noFill/>
          </a:ln>
        </p:spPr>
        <p:txBody>
          <a:bodyPr spcFirstLastPara="1" wrap="square" lIns="91425" tIns="91425" rIns="91425" bIns="91425" anchor="t" anchorCtr="0">
            <a:spAutoFit/>
          </a:bodyPr>
          <a:lstStyle/>
          <a:p>
            <a:pPr algn="ctr">
              <a:defRPr/>
            </a:pPr>
            <a:r>
              <a:rPr lang="fr-FR" b="1" dirty="0" smtClean="0">
                <a:solidFill>
                  <a:srgbClr val="434343"/>
                </a:solidFill>
                <a:latin typeface="Montserrat"/>
                <a:ea typeface="Montserrat"/>
                <a:cs typeface="Montserrat"/>
                <a:sym typeface="Montserrat"/>
              </a:rPr>
              <a:t>POUR UN CODE DE DÉONTOLOGIE RENFORCÉ</a:t>
            </a:r>
            <a:endParaRPr lang="en" b="1" dirty="0" smtClean="0">
              <a:solidFill>
                <a:srgbClr val="434343"/>
              </a:solidFill>
              <a:latin typeface="Montserrat"/>
              <a:ea typeface="Montserrat"/>
              <a:cs typeface="Montserrat"/>
              <a:sym typeface="Montserrat"/>
            </a:endParaRPr>
          </a:p>
        </p:txBody>
      </p:sp>
      <p:sp>
        <p:nvSpPr>
          <p:cNvPr id="60" name="Google Shape;60;p14"/>
          <p:cNvSpPr txBox="1"/>
          <p:nvPr/>
        </p:nvSpPr>
        <p:spPr>
          <a:xfrm>
            <a:off x="252247" y="1278296"/>
            <a:ext cx="5938345" cy="2339072"/>
          </a:xfrm>
          <a:prstGeom prst="rect">
            <a:avLst/>
          </a:prstGeom>
          <a:noFill/>
          <a:ln>
            <a:noFill/>
          </a:ln>
        </p:spPr>
        <p:txBody>
          <a:bodyPr spcFirstLastPara="1" wrap="square" lIns="91425" tIns="91425" rIns="91425" bIns="91425" anchor="t" anchorCtr="0">
            <a:spAutoFit/>
          </a:bodyPr>
          <a:lstStyle/>
          <a:p>
            <a:pPr>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defRPr/>
            </a:pPr>
            <a:r>
              <a:rPr lang="fr-FR" dirty="0" smtClean="0">
                <a:solidFill>
                  <a:srgbClr val="434343"/>
                </a:solidFill>
                <a:latin typeface="Montserrat"/>
                <a:ea typeface="Montserrat"/>
                <a:cs typeface="Montserrat"/>
                <a:sym typeface="Montserrat"/>
              </a:rPr>
              <a:t>En juillet 2016, l’IESBA a publié une nouvelle norme portant un cadre pour guider les comptables professionnels dans les actions à entreprendre  lorsqu’ils ont connaissance d’un acte illégal potentiel, connu sous le nom de non-conformité aux lois et règlements, ou NOCLAR, commis par un client ou employeur.</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 typeface="Arial"/>
              <a:buChar char="-"/>
              <a:defRPr/>
            </a:pPr>
            <a:endParaRPr lang="fr-FR" dirty="0" smtClean="0">
              <a:solidFill>
                <a:srgbClr val="434343"/>
              </a:solidFill>
              <a:latin typeface="Montserrat"/>
              <a:ea typeface="Montserrat"/>
              <a:cs typeface="Montserrat"/>
              <a:sym typeface="Montserrat"/>
            </a:endParaRPr>
          </a:p>
          <a:p>
            <a:pPr algn="ctr">
              <a:buFont typeface="Wingdings 2" pitchFamily="18" charset="2"/>
              <a:buNone/>
              <a:defRPr/>
            </a:pPr>
            <a:r>
              <a:rPr lang="fr-FR" dirty="0" smtClean="0">
                <a:solidFill>
                  <a:srgbClr val="434343"/>
                </a:solidFill>
                <a:latin typeface="Montserrat"/>
                <a:ea typeface="Montserrat"/>
                <a:cs typeface="Montserrat"/>
                <a:sym typeface="Montserrat"/>
              </a:rPr>
              <a:t> </a:t>
            </a:r>
            <a:endParaRPr lang="fr-FR" dirty="0">
              <a:solidFill>
                <a:srgbClr val="434343"/>
              </a:solidFill>
              <a:latin typeface="Montserrat"/>
              <a:ea typeface="Montserrat"/>
              <a:cs typeface="Montserrat"/>
              <a:sym typeface="Comforta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388883" y="432494"/>
            <a:ext cx="5496910" cy="615523"/>
          </a:xfrm>
          <a:prstGeom prst="rect">
            <a:avLst/>
          </a:prstGeom>
          <a:noFill/>
          <a:ln>
            <a:noFill/>
          </a:ln>
        </p:spPr>
        <p:txBody>
          <a:bodyPr spcFirstLastPara="1" wrap="square" lIns="91425" tIns="91425" rIns="91425" bIns="91425" anchor="t" anchorCtr="0">
            <a:spAutoFit/>
          </a:bodyPr>
          <a:lstStyle/>
          <a:p>
            <a:pPr algn="ctr">
              <a:defRPr/>
            </a:pPr>
            <a:r>
              <a:rPr lang="fr-FR" b="1" dirty="0" smtClean="0">
                <a:solidFill>
                  <a:srgbClr val="434343"/>
                </a:solidFill>
                <a:latin typeface="Montserrat"/>
                <a:ea typeface="Montserrat"/>
                <a:cs typeface="Montserrat"/>
                <a:sym typeface="Montserrat"/>
              </a:rPr>
              <a:t> LE PROFESSIONNALISME DANS </a:t>
            </a:r>
          </a:p>
          <a:p>
            <a:pPr algn="ctr">
              <a:defRPr/>
            </a:pPr>
            <a:r>
              <a:rPr lang="fr-FR" b="1" dirty="0" smtClean="0">
                <a:solidFill>
                  <a:srgbClr val="434343"/>
                </a:solidFill>
                <a:latin typeface="Montserrat"/>
                <a:ea typeface="Montserrat"/>
                <a:cs typeface="Montserrat"/>
                <a:sym typeface="Montserrat"/>
              </a:rPr>
              <a:t>LA PROFESSION COMPTABLE MONDIALE </a:t>
            </a:r>
            <a:endParaRPr lang="en" b="1" dirty="0" smtClean="0">
              <a:solidFill>
                <a:srgbClr val="434343"/>
              </a:solidFill>
              <a:latin typeface="Montserrat"/>
              <a:ea typeface="Montserrat"/>
              <a:cs typeface="Montserrat"/>
              <a:sym typeface="Montserrat"/>
            </a:endParaRPr>
          </a:p>
        </p:txBody>
      </p:sp>
      <p:sp>
        <p:nvSpPr>
          <p:cNvPr id="60" name="Google Shape;60;p14"/>
          <p:cNvSpPr txBox="1"/>
          <p:nvPr/>
        </p:nvSpPr>
        <p:spPr>
          <a:xfrm>
            <a:off x="252247" y="1278296"/>
            <a:ext cx="5938345" cy="3939510"/>
          </a:xfrm>
          <a:prstGeom prst="rect">
            <a:avLst/>
          </a:prstGeom>
          <a:noFill/>
          <a:ln>
            <a:noFill/>
          </a:ln>
        </p:spPr>
        <p:txBody>
          <a:bodyPr spcFirstLastPara="1" wrap="square" lIns="91425" tIns="91425" rIns="91425" bIns="91425" anchor="t" anchorCtr="0">
            <a:spAutoFit/>
          </a:bodyPr>
          <a:lstStyle/>
          <a:p>
            <a:pPr>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r>
              <a:rPr lang="fr-FR" dirty="0" smtClean="0">
                <a:solidFill>
                  <a:srgbClr val="434343"/>
                </a:solidFill>
                <a:latin typeface="Montserrat"/>
                <a:ea typeface="Montserrat"/>
                <a:cs typeface="Montserrat"/>
                <a:sym typeface="Montserrat"/>
              </a:rPr>
              <a:t>Les </a:t>
            </a:r>
            <a:r>
              <a:rPr lang="fr-FR" dirty="0" smtClean="0">
                <a:solidFill>
                  <a:srgbClr val="434343"/>
                </a:solidFill>
                <a:latin typeface="Montserrat"/>
                <a:ea typeface="Montserrat"/>
                <a:cs typeface="Montserrat"/>
                <a:sym typeface="Montserrat"/>
              </a:rPr>
              <a:t>organisations membres de l’IFAC sont des organisations comptables professionnelles qui s’engagent à appliquer :</a:t>
            </a:r>
          </a:p>
          <a:p>
            <a:pPr>
              <a:buFont typeface="Wingdings 2" pitchFamily="18" charset="2"/>
              <a:buNone/>
              <a:defRPr/>
            </a:pPr>
            <a:r>
              <a:rPr lang="fr-FR" dirty="0" smtClean="0">
                <a:solidFill>
                  <a:srgbClr val="434343"/>
                </a:solidFill>
                <a:latin typeface="Montserrat"/>
                <a:ea typeface="Montserrat"/>
                <a:cs typeface="Montserrat"/>
                <a:sym typeface="Montserrat"/>
              </a:rPr>
              <a:t> </a:t>
            </a:r>
          </a:p>
          <a:p>
            <a:pPr>
              <a:buFontTx/>
              <a:buChar char="-"/>
              <a:defRPr/>
            </a:pPr>
            <a:r>
              <a:rPr lang="fr-FR" dirty="0" smtClean="0">
                <a:solidFill>
                  <a:srgbClr val="434343"/>
                </a:solidFill>
                <a:latin typeface="Montserrat"/>
                <a:ea typeface="Montserrat"/>
                <a:cs typeface="Montserrat"/>
                <a:sym typeface="Montserrat"/>
              </a:rPr>
              <a:t> l’assurance qualité;</a:t>
            </a:r>
          </a:p>
          <a:p>
            <a:pPr>
              <a:defRPr/>
            </a:pPr>
            <a:endParaRPr lang="fr-FR" sz="800"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 les </a:t>
            </a:r>
            <a:r>
              <a:rPr lang="fr-FR" dirty="0" smtClean="0">
                <a:solidFill>
                  <a:srgbClr val="434343"/>
                </a:solidFill>
                <a:latin typeface="Montserrat"/>
                <a:ea typeface="Montserrat"/>
                <a:cs typeface="Montserrat"/>
                <a:sym typeface="Montserrat"/>
              </a:rPr>
              <a:t>normes internationales de formation pour les comptables ;</a:t>
            </a:r>
          </a:p>
          <a:p>
            <a:pPr>
              <a:defRPr/>
            </a:pPr>
            <a:endParaRPr lang="fr-FR" sz="800"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 les </a:t>
            </a:r>
            <a:r>
              <a:rPr lang="fr-FR" dirty="0" smtClean="0">
                <a:solidFill>
                  <a:srgbClr val="434343"/>
                </a:solidFill>
                <a:latin typeface="Montserrat"/>
                <a:ea typeface="Montserrat"/>
                <a:cs typeface="Montserrat"/>
                <a:sym typeface="Montserrat"/>
              </a:rPr>
              <a:t>normes internationales d’audit et normes connexe;</a:t>
            </a:r>
          </a:p>
          <a:p>
            <a:pPr>
              <a:defRPr/>
            </a:pPr>
            <a:endParaRPr lang="fr-FR" sz="800"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 le </a:t>
            </a:r>
            <a:r>
              <a:rPr lang="fr-FR" dirty="0" smtClean="0">
                <a:solidFill>
                  <a:srgbClr val="434343"/>
                </a:solidFill>
                <a:latin typeface="Montserrat"/>
                <a:ea typeface="Montserrat"/>
                <a:cs typeface="Montserrat"/>
                <a:sym typeface="Montserrat"/>
              </a:rPr>
              <a:t>code de déontologie des comptables professionnels;</a:t>
            </a:r>
          </a:p>
          <a:p>
            <a:pPr>
              <a:defRPr/>
            </a:pPr>
            <a:endParaRPr lang="fr-FR" sz="800"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 les </a:t>
            </a:r>
            <a:r>
              <a:rPr lang="fr-FR" dirty="0" smtClean="0">
                <a:solidFill>
                  <a:srgbClr val="434343"/>
                </a:solidFill>
                <a:latin typeface="Montserrat"/>
                <a:ea typeface="Montserrat"/>
                <a:cs typeface="Montserrat"/>
                <a:sym typeface="Montserrat"/>
              </a:rPr>
              <a:t>normes comptables internationales du secteur public;</a:t>
            </a:r>
          </a:p>
          <a:p>
            <a:pPr>
              <a:defRPr/>
            </a:pPr>
            <a:endParaRPr lang="fr-FR" sz="800"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 l’enquête </a:t>
            </a:r>
            <a:r>
              <a:rPr lang="fr-FR" dirty="0" smtClean="0">
                <a:solidFill>
                  <a:srgbClr val="434343"/>
                </a:solidFill>
                <a:latin typeface="Montserrat"/>
                <a:ea typeface="Montserrat"/>
                <a:cs typeface="Montserrat"/>
                <a:sym typeface="Montserrat"/>
              </a:rPr>
              <a:t>et discipline</a:t>
            </a:r>
            <a:r>
              <a:rPr lang="fr-FR" dirty="0" smtClean="0">
                <a:solidFill>
                  <a:srgbClr val="434343"/>
                </a:solidFill>
                <a:latin typeface="Montserrat"/>
                <a:ea typeface="Montserrat"/>
                <a:cs typeface="Montserrat"/>
                <a:sym typeface="Montserrat"/>
              </a:rPr>
              <a:t>;</a:t>
            </a:r>
          </a:p>
          <a:p>
            <a:pPr>
              <a:defRPr/>
            </a:pPr>
            <a:endParaRPr lang="fr-FR" sz="800" dirty="0" smtClean="0">
              <a:solidFill>
                <a:srgbClr val="434343"/>
              </a:solidFill>
              <a:latin typeface="Montserrat"/>
              <a:ea typeface="Montserrat"/>
              <a:cs typeface="Montserrat"/>
              <a:sym typeface="Montserrat"/>
            </a:endParaRPr>
          </a:p>
          <a:p>
            <a:pPr>
              <a:buFont typeface="Wingdings 2" pitchFamily="18" charset="2"/>
              <a:buNone/>
              <a:defRPr/>
            </a:pPr>
            <a:r>
              <a:rPr lang="fr-FR" dirty="0" smtClean="0">
                <a:solidFill>
                  <a:srgbClr val="434343"/>
                </a:solidFill>
                <a:latin typeface="Montserrat"/>
                <a:ea typeface="Montserrat"/>
                <a:cs typeface="Montserrat"/>
                <a:sym typeface="Montserrat"/>
              </a:rPr>
              <a:t>- les </a:t>
            </a:r>
            <a:r>
              <a:rPr lang="fr-FR" dirty="0" smtClean="0">
                <a:solidFill>
                  <a:srgbClr val="434343"/>
                </a:solidFill>
                <a:latin typeface="Montserrat"/>
                <a:ea typeface="Montserrat"/>
                <a:cs typeface="Montserrat"/>
                <a:sym typeface="Montserrat"/>
              </a:rPr>
              <a:t>normes internationales d’information financière.</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 typeface="Arial"/>
              <a:buChar char="-"/>
              <a:defRPr/>
            </a:pPr>
            <a:endParaRPr lang="fr-FR" dirty="0" smtClean="0">
              <a:solidFill>
                <a:srgbClr val="434343"/>
              </a:solidFill>
              <a:latin typeface="Montserrat"/>
              <a:ea typeface="Montserrat"/>
              <a:cs typeface="Montserrat"/>
              <a:sym typeface="Montserrat"/>
            </a:endParaRPr>
          </a:p>
          <a:p>
            <a:pPr algn="ctr">
              <a:buFont typeface="Wingdings 2" pitchFamily="18" charset="2"/>
              <a:buNone/>
              <a:defRPr/>
            </a:pPr>
            <a:r>
              <a:rPr lang="fr-FR" dirty="0" smtClean="0">
                <a:solidFill>
                  <a:srgbClr val="434343"/>
                </a:solidFill>
                <a:latin typeface="Montserrat"/>
                <a:ea typeface="Montserrat"/>
                <a:cs typeface="Montserrat"/>
                <a:sym typeface="Montserrat"/>
              </a:rPr>
              <a:t> </a:t>
            </a:r>
            <a:endParaRPr lang="fr-FR" dirty="0">
              <a:solidFill>
                <a:srgbClr val="434343"/>
              </a:solidFill>
              <a:latin typeface="Montserrat"/>
              <a:ea typeface="Montserrat"/>
              <a:cs typeface="Montserrat"/>
              <a:sym typeface="Comforta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388883" y="432494"/>
            <a:ext cx="5496910" cy="400079"/>
          </a:xfrm>
          <a:prstGeom prst="rect">
            <a:avLst/>
          </a:prstGeom>
          <a:noFill/>
          <a:ln>
            <a:noFill/>
          </a:ln>
        </p:spPr>
        <p:txBody>
          <a:bodyPr spcFirstLastPara="1" wrap="square" lIns="91425" tIns="91425" rIns="91425" bIns="91425" anchor="t" anchorCtr="0">
            <a:spAutoFit/>
          </a:bodyPr>
          <a:lstStyle/>
          <a:p>
            <a:pPr algn="ctr">
              <a:defRPr/>
            </a:pPr>
            <a:r>
              <a:rPr lang="fr-FR" b="1" dirty="0" smtClean="0">
                <a:solidFill>
                  <a:srgbClr val="434343"/>
                </a:solidFill>
                <a:latin typeface="Montserrat"/>
                <a:ea typeface="Montserrat"/>
                <a:cs typeface="Montserrat"/>
                <a:sym typeface="Montserrat"/>
              </a:rPr>
              <a:t>SUR LE CHEMIN DE L’ADHÉSION À L’IFAC</a:t>
            </a:r>
            <a:endParaRPr lang="en" b="1" dirty="0" smtClean="0">
              <a:solidFill>
                <a:srgbClr val="434343"/>
              </a:solidFill>
              <a:latin typeface="Montserrat"/>
              <a:ea typeface="Montserrat"/>
              <a:cs typeface="Montserrat"/>
              <a:sym typeface="Montserrat"/>
            </a:endParaRPr>
          </a:p>
        </p:txBody>
      </p:sp>
      <p:sp>
        <p:nvSpPr>
          <p:cNvPr id="60" name="Google Shape;60;p14"/>
          <p:cNvSpPr txBox="1"/>
          <p:nvPr/>
        </p:nvSpPr>
        <p:spPr>
          <a:xfrm>
            <a:off x="252247" y="1278296"/>
            <a:ext cx="5938345" cy="2339072"/>
          </a:xfrm>
          <a:prstGeom prst="rect">
            <a:avLst/>
          </a:prstGeom>
          <a:noFill/>
          <a:ln>
            <a:noFill/>
          </a:ln>
        </p:spPr>
        <p:txBody>
          <a:bodyPr spcFirstLastPara="1" wrap="square" lIns="91425" tIns="91425" rIns="91425" bIns="91425" anchor="t" anchorCtr="0">
            <a:spAutoFit/>
          </a:bodyPr>
          <a:lstStyle/>
          <a:p>
            <a:pPr>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lgn="ctr">
              <a:buFont typeface="Wingdings 2" pitchFamily="18" charset="2"/>
              <a:buNone/>
              <a:defRPr/>
            </a:pPr>
            <a:r>
              <a:rPr lang="fr-FR" dirty="0" smtClean="0">
                <a:solidFill>
                  <a:srgbClr val="434343"/>
                </a:solidFill>
                <a:latin typeface="Montserrat"/>
                <a:ea typeface="Montserrat"/>
                <a:cs typeface="Montserrat"/>
                <a:sym typeface="Montserrat"/>
              </a:rPr>
              <a:t>En fin</a:t>
            </a:r>
          </a:p>
          <a:p>
            <a:pPr algn="ctr">
              <a:buFont typeface="Wingdings 2" pitchFamily="18" charset="2"/>
              <a:buNone/>
              <a:defRPr/>
            </a:pPr>
            <a:r>
              <a:rPr lang="fr-FR" dirty="0" smtClean="0">
                <a:solidFill>
                  <a:srgbClr val="434343"/>
                </a:solidFill>
                <a:latin typeface="Montserrat"/>
                <a:ea typeface="Montserrat"/>
                <a:cs typeface="Montserrat"/>
                <a:sym typeface="Montserrat"/>
              </a:rPr>
              <a:t>    </a:t>
            </a:r>
          </a:p>
          <a:p>
            <a:pPr algn="ctr">
              <a:buFont typeface="Wingdings 2" pitchFamily="18" charset="2"/>
              <a:buNone/>
              <a:defRPr/>
            </a:pPr>
            <a:r>
              <a:rPr lang="fr-FR" dirty="0" smtClean="0">
                <a:solidFill>
                  <a:srgbClr val="434343"/>
                </a:solidFill>
                <a:latin typeface="Montserrat"/>
                <a:ea typeface="Montserrat"/>
                <a:cs typeface="Montserrat"/>
                <a:sym typeface="Montserrat"/>
              </a:rPr>
              <a:t>L’adhésion à l’IFAC et aux organisations comptables régionales est un véritable levier pour le professionnalisme </a:t>
            </a:r>
            <a:r>
              <a:rPr lang="fr-FR" dirty="0" smtClean="0">
                <a:solidFill>
                  <a:srgbClr val="434343"/>
                </a:solidFill>
                <a:latin typeface="Montserrat"/>
                <a:ea typeface="Montserrat"/>
                <a:cs typeface="Montserrat"/>
                <a:sym typeface="Montserrat"/>
              </a:rPr>
              <a:t>des professions comptables </a:t>
            </a:r>
            <a:endParaRPr lang="fr-FR" dirty="0" smtClean="0">
              <a:solidFill>
                <a:srgbClr val="434343"/>
              </a:solidFill>
              <a:latin typeface="Montserrat"/>
              <a:ea typeface="Montserrat"/>
              <a:cs typeface="Montserrat"/>
              <a:sym typeface="Montserrat"/>
            </a:endParaRP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 typeface="Arial"/>
              <a:buChar char="-"/>
              <a:defRPr/>
            </a:pPr>
            <a:endParaRPr lang="fr-FR" dirty="0" smtClean="0">
              <a:solidFill>
                <a:srgbClr val="434343"/>
              </a:solidFill>
              <a:latin typeface="Montserrat"/>
              <a:ea typeface="Montserrat"/>
              <a:cs typeface="Montserrat"/>
              <a:sym typeface="Montserrat"/>
            </a:endParaRPr>
          </a:p>
          <a:p>
            <a:pPr algn="ctr">
              <a:buFont typeface="Wingdings 2" pitchFamily="18" charset="2"/>
              <a:buNone/>
              <a:defRPr/>
            </a:pPr>
            <a:r>
              <a:rPr lang="fr-FR" dirty="0" smtClean="0">
                <a:solidFill>
                  <a:srgbClr val="434343"/>
                </a:solidFill>
                <a:latin typeface="Montserrat"/>
                <a:ea typeface="Montserrat"/>
                <a:cs typeface="Montserrat"/>
                <a:sym typeface="Montserrat"/>
              </a:rPr>
              <a:t> </a:t>
            </a:r>
            <a:endParaRPr lang="fr-FR" dirty="0">
              <a:solidFill>
                <a:srgbClr val="434343"/>
              </a:solidFill>
              <a:latin typeface="Montserrat"/>
              <a:ea typeface="Montserrat"/>
              <a:cs typeface="Montserrat"/>
              <a:sym typeface="Comforta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6"/>
          <p:cNvSpPr txBox="1"/>
          <p:nvPr/>
        </p:nvSpPr>
        <p:spPr>
          <a:xfrm>
            <a:off x="730260" y="2571750"/>
            <a:ext cx="4522800" cy="5694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500" b="1" dirty="0">
                <a:solidFill>
                  <a:schemeClr val="lt1"/>
                </a:solidFill>
                <a:latin typeface="Montserrat"/>
                <a:ea typeface="Montserrat"/>
                <a:cs typeface="Montserrat"/>
                <a:sym typeface="Montserrat"/>
              </a:rPr>
              <a:t>Merci</a:t>
            </a:r>
            <a:endParaRPr sz="2500" b="1" dirty="0">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1024989" y="485046"/>
            <a:ext cx="3888300" cy="680156"/>
          </a:xfrm>
          <a:prstGeom prst="rect">
            <a:avLst/>
          </a:prstGeom>
          <a:noFill/>
          <a:ln>
            <a:noFill/>
          </a:ln>
        </p:spPr>
        <p:txBody>
          <a:bodyPr spcFirstLastPara="1" wrap="square" lIns="91425" tIns="91425" rIns="91425" bIns="91425" anchor="t" anchorCtr="0">
            <a:spAutoFit/>
          </a:bodyPr>
          <a:lstStyle/>
          <a:p>
            <a:pPr lvl="0" algn="ctr">
              <a:lnSpc>
                <a:spcPct val="115000"/>
              </a:lnSpc>
            </a:pPr>
            <a:r>
              <a:rPr lang="en" dirty="0" smtClean="0">
                <a:solidFill>
                  <a:srgbClr val="434343"/>
                </a:solidFill>
                <a:latin typeface="Montserrat"/>
                <a:ea typeface="Montserrat"/>
                <a:cs typeface="Montserrat"/>
                <a:sym typeface="Montserrat"/>
              </a:rPr>
              <a:t> </a:t>
            </a:r>
            <a:r>
              <a:rPr lang="fr-FR" b="1" dirty="0" smtClean="0">
                <a:solidFill>
                  <a:srgbClr val="434343"/>
                </a:solidFill>
                <a:latin typeface="Montserrat"/>
                <a:ea typeface="Montserrat"/>
                <a:cs typeface="Montserrat"/>
                <a:sym typeface="Montserrat"/>
              </a:rPr>
              <a:t>PROBLÉMATIQUE</a:t>
            </a:r>
            <a:r>
              <a:rPr lang="fr-FR" sz="1600" b="1" dirty="0" smtClean="0"/>
              <a:t/>
            </a:r>
            <a:br>
              <a:rPr lang="fr-FR" sz="1600" b="1" dirty="0" smtClean="0"/>
            </a:br>
            <a:endParaRPr dirty="0">
              <a:solidFill>
                <a:srgbClr val="434343"/>
              </a:solidFill>
              <a:latin typeface="Montserrat"/>
              <a:ea typeface="Montserrat"/>
              <a:cs typeface="Montserrat"/>
              <a:sym typeface="Montserrat"/>
            </a:endParaRPr>
          </a:p>
        </p:txBody>
      </p:sp>
      <p:sp>
        <p:nvSpPr>
          <p:cNvPr id="60" name="Google Shape;60;p14"/>
          <p:cNvSpPr txBox="1"/>
          <p:nvPr/>
        </p:nvSpPr>
        <p:spPr>
          <a:xfrm>
            <a:off x="243550" y="1740750"/>
            <a:ext cx="4993800" cy="1294170"/>
          </a:xfrm>
          <a:prstGeom prst="rect">
            <a:avLst/>
          </a:prstGeom>
          <a:noFill/>
          <a:ln>
            <a:noFill/>
          </a:ln>
        </p:spPr>
        <p:txBody>
          <a:bodyPr spcFirstLastPara="1" wrap="square" lIns="91425" tIns="91425" rIns="91425" bIns="91425" anchor="t" anchorCtr="0">
            <a:spAutoFit/>
          </a:bodyPr>
          <a:lstStyle/>
          <a:p>
            <a:pPr algn="ctr">
              <a:buFont typeface="Wingdings 2" pitchFamily="18" charset="2"/>
              <a:buNone/>
              <a:defRPr/>
            </a:pPr>
            <a:r>
              <a:rPr lang="fr-FR" dirty="0" smtClean="0">
                <a:solidFill>
                  <a:srgbClr val="434343"/>
                </a:solidFill>
                <a:latin typeface="Montserrat"/>
                <a:ea typeface="Montserrat"/>
                <a:cs typeface="Montserrat"/>
                <a:sym typeface="Montserrat"/>
              </a:rPr>
              <a:t>Pour faire face au fléau mondial de la corruption, il est important d’intensifier les efforts pour améliorer les cadres de gouvernance de toutes les parties prenantes.</a:t>
            </a:r>
          </a:p>
          <a:p>
            <a:pPr marL="0" lvl="0" indent="0" algn="l" rtl="0">
              <a:lnSpc>
                <a:spcPct val="115000"/>
              </a:lnSpc>
              <a:spcBef>
                <a:spcPts val="0"/>
              </a:spcBef>
              <a:spcAft>
                <a:spcPts val="0"/>
              </a:spcAft>
              <a:buNone/>
            </a:pPr>
            <a:endParaRPr b="1" dirty="0">
              <a:solidFill>
                <a:srgbClr val="434343"/>
              </a:solidFill>
              <a:latin typeface="Comfortaa"/>
              <a:ea typeface="Comfortaa"/>
              <a:cs typeface="Comfortaa"/>
              <a:sym typeface="Comforta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1024989" y="485046"/>
            <a:ext cx="3888300" cy="680156"/>
          </a:xfrm>
          <a:prstGeom prst="rect">
            <a:avLst/>
          </a:prstGeom>
          <a:noFill/>
          <a:ln>
            <a:noFill/>
          </a:ln>
        </p:spPr>
        <p:txBody>
          <a:bodyPr spcFirstLastPara="1" wrap="square" lIns="91425" tIns="91425" rIns="91425" bIns="91425" anchor="t" anchorCtr="0">
            <a:spAutoFit/>
          </a:bodyPr>
          <a:lstStyle/>
          <a:p>
            <a:pPr lvl="0" algn="ctr">
              <a:lnSpc>
                <a:spcPct val="115000"/>
              </a:lnSpc>
            </a:pPr>
            <a:r>
              <a:rPr lang="en" dirty="0" smtClean="0">
                <a:solidFill>
                  <a:srgbClr val="434343"/>
                </a:solidFill>
                <a:latin typeface="Montserrat"/>
                <a:ea typeface="Montserrat"/>
                <a:cs typeface="Montserrat"/>
                <a:sym typeface="Montserrat"/>
              </a:rPr>
              <a:t> </a:t>
            </a:r>
            <a:r>
              <a:rPr lang="fr-FR" b="1" dirty="0" smtClean="0">
                <a:solidFill>
                  <a:srgbClr val="434343"/>
                </a:solidFill>
                <a:latin typeface="Montserrat"/>
                <a:ea typeface="Montserrat"/>
                <a:cs typeface="Montserrat"/>
                <a:sym typeface="Montserrat"/>
              </a:rPr>
              <a:t>PROBLÉMATIQUE</a:t>
            </a:r>
            <a:r>
              <a:rPr lang="fr-FR" sz="1600" b="1" dirty="0" smtClean="0"/>
              <a:t/>
            </a:r>
            <a:br>
              <a:rPr lang="fr-FR" sz="1600" b="1" dirty="0" smtClean="0"/>
            </a:br>
            <a:endParaRPr dirty="0">
              <a:solidFill>
                <a:srgbClr val="434343"/>
              </a:solidFill>
              <a:latin typeface="Montserrat"/>
              <a:ea typeface="Montserrat"/>
              <a:cs typeface="Montserrat"/>
              <a:sym typeface="Montserrat"/>
            </a:endParaRPr>
          </a:p>
        </p:txBody>
      </p:sp>
      <p:sp>
        <p:nvSpPr>
          <p:cNvPr id="60" name="Google Shape;60;p14"/>
          <p:cNvSpPr txBox="1"/>
          <p:nvPr/>
        </p:nvSpPr>
        <p:spPr>
          <a:xfrm>
            <a:off x="243550" y="1740750"/>
            <a:ext cx="5621222" cy="1755835"/>
          </a:xfrm>
          <a:prstGeom prst="rect">
            <a:avLst/>
          </a:prstGeom>
          <a:noFill/>
          <a:ln>
            <a:noFill/>
          </a:ln>
        </p:spPr>
        <p:txBody>
          <a:bodyPr spcFirstLastPara="1" wrap="square" lIns="91425" tIns="91425" rIns="91425" bIns="91425" anchor="t" anchorCtr="0">
            <a:spAutoFit/>
          </a:bodyPr>
          <a:lstStyle/>
          <a:p>
            <a:pPr>
              <a:buFont typeface="Wingdings 2" pitchFamily="18" charset="2"/>
              <a:buNone/>
              <a:defRPr/>
            </a:pPr>
            <a:r>
              <a:rPr lang="fr-FR" dirty="0" smtClean="0">
                <a:solidFill>
                  <a:srgbClr val="434343"/>
                </a:solidFill>
                <a:latin typeface="Montserrat"/>
                <a:ea typeface="Montserrat"/>
                <a:cs typeface="Montserrat"/>
                <a:sym typeface="Montserrat"/>
              </a:rPr>
              <a:t>Il est indispensable de renforcer les actions pour améliorer :</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 la prévention de la corruption</a:t>
            </a:r>
            <a:r>
              <a:rPr lang="fr-FR" dirty="0" smtClean="0">
                <a:solidFill>
                  <a:srgbClr val="434343"/>
                </a:solidFill>
                <a:latin typeface="Montserrat"/>
                <a:ea typeface="Montserrat"/>
                <a:cs typeface="Montserrat"/>
                <a:sym typeface="Montserrat"/>
              </a:rPr>
              <a:t>;</a:t>
            </a:r>
          </a:p>
          <a:p>
            <a:pPr>
              <a:buFontTx/>
              <a:buChar char="-"/>
              <a:defRPr/>
            </a:pPr>
            <a:endParaRPr lang="fr-FR" sz="800"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 sa </a:t>
            </a:r>
            <a:r>
              <a:rPr lang="fr-FR" dirty="0" smtClean="0">
                <a:solidFill>
                  <a:srgbClr val="434343"/>
                </a:solidFill>
                <a:latin typeface="Montserrat"/>
                <a:ea typeface="Montserrat"/>
                <a:cs typeface="Montserrat"/>
                <a:sym typeface="Montserrat"/>
              </a:rPr>
              <a:t>détection ;</a:t>
            </a:r>
          </a:p>
          <a:p>
            <a:pPr>
              <a:defRPr/>
            </a:pPr>
            <a:endParaRPr lang="fr-FR" sz="800"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 et sa sanction.</a:t>
            </a:r>
          </a:p>
          <a:p>
            <a:pPr marL="0" lvl="0" indent="0" algn="l" rtl="0">
              <a:lnSpc>
                <a:spcPct val="115000"/>
              </a:lnSpc>
              <a:spcBef>
                <a:spcPts val="0"/>
              </a:spcBef>
              <a:spcAft>
                <a:spcPts val="0"/>
              </a:spcAft>
              <a:buNone/>
            </a:pPr>
            <a:endParaRPr b="1" dirty="0">
              <a:solidFill>
                <a:srgbClr val="434343"/>
              </a:solidFill>
              <a:latin typeface="Comfortaa"/>
              <a:ea typeface="Comfortaa"/>
              <a:cs typeface="Comfortaa"/>
              <a:sym typeface="Comforta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1024989" y="485046"/>
            <a:ext cx="3888300" cy="680156"/>
          </a:xfrm>
          <a:prstGeom prst="rect">
            <a:avLst/>
          </a:prstGeom>
          <a:noFill/>
          <a:ln>
            <a:noFill/>
          </a:ln>
        </p:spPr>
        <p:txBody>
          <a:bodyPr spcFirstLastPara="1" wrap="square" lIns="91425" tIns="91425" rIns="91425" bIns="91425" anchor="t" anchorCtr="0">
            <a:spAutoFit/>
          </a:bodyPr>
          <a:lstStyle/>
          <a:p>
            <a:pPr lvl="0" algn="ctr">
              <a:lnSpc>
                <a:spcPct val="115000"/>
              </a:lnSpc>
            </a:pPr>
            <a:r>
              <a:rPr lang="en" dirty="0" smtClean="0">
                <a:solidFill>
                  <a:srgbClr val="434343"/>
                </a:solidFill>
                <a:latin typeface="Montserrat"/>
                <a:ea typeface="Montserrat"/>
                <a:cs typeface="Montserrat"/>
                <a:sym typeface="Montserrat"/>
              </a:rPr>
              <a:t> </a:t>
            </a:r>
            <a:r>
              <a:rPr lang="fr-FR" b="1" dirty="0" smtClean="0">
                <a:solidFill>
                  <a:srgbClr val="434343"/>
                </a:solidFill>
                <a:latin typeface="Montserrat"/>
                <a:ea typeface="Montserrat"/>
                <a:cs typeface="Montserrat"/>
                <a:sym typeface="Montserrat"/>
              </a:rPr>
              <a:t>PROBLÉMATIQUE</a:t>
            </a:r>
            <a:br>
              <a:rPr lang="fr-FR" b="1" dirty="0" smtClean="0">
                <a:solidFill>
                  <a:srgbClr val="434343"/>
                </a:solidFill>
                <a:latin typeface="Montserrat"/>
                <a:ea typeface="Montserrat"/>
                <a:cs typeface="Montserrat"/>
                <a:sym typeface="Montserrat"/>
              </a:rPr>
            </a:br>
            <a:endParaRPr lang="en" b="1" dirty="0">
              <a:solidFill>
                <a:srgbClr val="434343"/>
              </a:solidFill>
              <a:latin typeface="Montserrat"/>
              <a:ea typeface="Montserrat"/>
              <a:cs typeface="Montserrat"/>
              <a:sym typeface="Montserrat"/>
            </a:endParaRPr>
          </a:p>
        </p:txBody>
      </p:sp>
      <p:sp>
        <p:nvSpPr>
          <p:cNvPr id="60" name="Google Shape;60;p14"/>
          <p:cNvSpPr txBox="1"/>
          <p:nvPr/>
        </p:nvSpPr>
        <p:spPr>
          <a:xfrm>
            <a:off x="243550" y="1740750"/>
            <a:ext cx="4993800" cy="2155945"/>
          </a:xfrm>
          <a:prstGeom prst="rect">
            <a:avLst/>
          </a:prstGeom>
          <a:noFill/>
          <a:ln>
            <a:noFill/>
          </a:ln>
        </p:spPr>
        <p:txBody>
          <a:bodyPr spcFirstLastPara="1" wrap="square" lIns="91425" tIns="91425" rIns="91425" bIns="91425" anchor="t" anchorCtr="0">
            <a:spAutoFit/>
          </a:bodyPr>
          <a:lstStyle/>
          <a:p>
            <a:pPr>
              <a:buFont typeface="Wingdings 2" pitchFamily="18" charset="2"/>
              <a:buNone/>
              <a:defRPr/>
            </a:pPr>
            <a:r>
              <a:rPr lang="fr-FR" dirty="0" smtClean="0">
                <a:solidFill>
                  <a:srgbClr val="434343"/>
                </a:solidFill>
                <a:latin typeface="Montserrat"/>
                <a:ea typeface="Montserrat"/>
                <a:cs typeface="Montserrat"/>
                <a:sym typeface="Montserrat"/>
              </a:rPr>
              <a:t>Les efforts de lutte contre la corruption nécessite une </a:t>
            </a:r>
            <a:r>
              <a:rPr lang="fr-FR" dirty="0" smtClean="0">
                <a:solidFill>
                  <a:srgbClr val="434343"/>
                </a:solidFill>
                <a:latin typeface="Montserrat"/>
                <a:ea typeface="Montserrat"/>
                <a:cs typeface="Montserrat"/>
                <a:sym typeface="Montserrat"/>
              </a:rPr>
              <a:t>démarche bien </a:t>
            </a:r>
            <a:r>
              <a:rPr lang="fr-FR" dirty="0" smtClean="0">
                <a:solidFill>
                  <a:srgbClr val="434343"/>
                </a:solidFill>
                <a:latin typeface="Montserrat"/>
                <a:ea typeface="Montserrat"/>
                <a:cs typeface="Montserrat"/>
                <a:sym typeface="Montserrat"/>
              </a:rPr>
              <a:t>réfléchie et coordonnée  entre:</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 les Etats et gouvernements;</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 les groupes économiques des Etats;</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 les organisations non gouvernementales </a:t>
            </a:r>
            <a:r>
              <a:rPr lang="fr-FR" dirty="0" smtClean="0">
                <a:solidFill>
                  <a:srgbClr val="434343"/>
                </a:solidFill>
                <a:latin typeface="Montserrat"/>
                <a:ea typeface="Montserrat"/>
                <a:cs typeface="Montserrat"/>
                <a:sym typeface="Montserrat"/>
              </a:rPr>
              <a:t>.</a:t>
            </a:r>
            <a:endParaRPr lang="fr-FR" dirty="0" smtClean="0">
              <a:solidFill>
                <a:srgbClr val="434343"/>
              </a:solidFill>
              <a:latin typeface="Montserrat"/>
              <a:ea typeface="Montserrat"/>
              <a:cs typeface="Montserrat"/>
              <a:sym typeface="Montserrat"/>
            </a:endParaRPr>
          </a:p>
          <a:p>
            <a:pPr marL="0" lvl="0" indent="0" algn="l" rtl="0">
              <a:lnSpc>
                <a:spcPct val="115000"/>
              </a:lnSpc>
              <a:spcBef>
                <a:spcPts val="0"/>
              </a:spcBef>
              <a:spcAft>
                <a:spcPts val="0"/>
              </a:spcAft>
              <a:buNone/>
            </a:pPr>
            <a:endParaRPr b="1" dirty="0">
              <a:solidFill>
                <a:srgbClr val="434343"/>
              </a:solidFill>
              <a:latin typeface="Comfortaa"/>
              <a:ea typeface="Comfortaa"/>
              <a:cs typeface="Comfortaa"/>
              <a:sym typeface="Comforta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1024989" y="485046"/>
            <a:ext cx="3888300" cy="680156"/>
          </a:xfrm>
          <a:prstGeom prst="rect">
            <a:avLst/>
          </a:prstGeom>
          <a:noFill/>
          <a:ln>
            <a:noFill/>
          </a:ln>
        </p:spPr>
        <p:txBody>
          <a:bodyPr spcFirstLastPara="1" wrap="square" lIns="91425" tIns="91425" rIns="91425" bIns="91425" anchor="t" anchorCtr="0">
            <a:spAutoFit/>
          </a:bodyPr>
          <a:lstStyle/>
          <a:p>
            <a:pPr lvl="0" algn="ctr">
              <a:lnSpc>
                <a:spcPct val="115000"/>
              </a:lnSpc>
            </a:pPr>
            <a:r>
              <a:rPr lang="fr-FR" b="1" dirty="0" smtClean="0">
                <a:solidFill>
                  <a:srgbClr val="434343"/>
                </a:solidFill>
                <a:latin typeface="Montserrat"/>
                <a:ea typeface="Montserrat"/>
                <a:cs typeface="Montserrat"/>
                <a:sym typeface="Montserrat"/>
              </a:rPr>
              <a:t>LES EFFORTS  DÉPLOYÉS </a:t>
            </a:r>
            <a:br>
              <a:rPr lang="fr-FR" b="1" dirty="0" smtClean="0">
                <a:solidFill>
                  <a:srgbClr val="434343"/>
                </a:solidFill>
                <a:latin typeface="Montserrat"/>
                <a:ea typeface="Montserrat"/>
                <a:cs typeface="Montserrat"/>
                <a:sym typeface="Montserrat"/>
              </a:rPr>
            </a:br>
            <a:endParaRPr lang="en" b="1" dirty="0">
              <a:solidFill>
                <a:srgbClr val="434343"/>
              </a:solidFill>
              <a:latin typeface="Montserrat"/>
              <a:ea typeface="Montserrat"/>
              <a:cs typeface="Montserrat"/>
              <a:sym typeface="Montserrat"/>
            </a:endParaRPr>
          </a:p>
        </p:txBody>
      </p:sp>
      <p:sp>
        <p:nvSpPr>
          <p:cNvPr id="60" name="Google Shape;60;p14"/>
          <p:cNvSpPr txBox="1"/>
          <p:nvPr/>
        </p:nvSpPr>
        <p:spPr>
          <a:xfrm>
            <a:off x="243550" y="1740750"/>
            <a:ext cx="4993800" cy="863283"/>
          </a:xfrm>
          <a:prstGeom prst="rect">
            <a:avLst/>
          </a:prstGeom>
          <a:noFill/>
          <a:ln>
            <a:noFill/>
          </a:ln>
        </p:spPr>
        <p:txBody>
          <a:bodyPr spcFirstLastPara="1" wrap="square" lIns="91425" tIns="91425" rIns="91425" bIns="91425" anchor="t" anchorCtr="0">
            <a:spAutoFit/>
          </a:bodyPr>
          <a:lstStyle/>
          <a:p>
            <a:pPr>
              <a:buFont typeface="Wingdings 2" pitchFamily="18" charset="2"/>
              <a:buNone/>
              <a:defRPr/>
            </a:pPr>
            <a:r>
              <a:rPr lang="fr-FR" dirty="0" smtClean="0">
                <a:solidFill>
                  <a:srgbClr val="434343"/>
                </a:solidFill>
                <a:latin typeface="Montserrat"/>
                <a:ea typeface="Montserrat"/>
                <a:cs typeface="Montserrat"/>
                <a:sym typeface="Montserrat"/>
              </a:rPr>
              <a:t>Plusieurs efforts sont déployés pour lutter contre la corruption.</a:t>
            </a:r>
          </a:p>
          <a:p>
            <a:pPr marL="0" lvl="0" indent="0" algn="l" rtl="0">
              <a:lnSpc>
                <a:spcPct val="115000"/>
              </a:lnSpc>
              <a:spcBef>
                <a:spcPts val="0"/>
              </a:spcBef>
              <a:spcAft>
                <a:spcPts val="0"/>
              </a:spcAft>
              <a:buNone/>
            </a:pPr>
            <a:endParaRPr b="1" dirty="0">
              <a:solidFill>
                <a:srgbClr val="434343"/>
              </a:solidFill>
              <a:latin typeface="Comfortaa"/>
              <a:ea typeface="Comfortaa"/>
              <a:cs typeface="Comfortaa"/>
              <a:sym typeface="Comforta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1024989" y="485046"/>
            <a:ext cx="4198652" cy="680156"/>
          </a:xfrm>
          <a:prstGeom prst="rect">
            <a:avLst/>
          </a:prstGeom>
          <a:noFill/>
          <a:ln>
            <a:noFill/>
          </a:ln>
        </p:spPr>
        <p:txBody>
          <a:bodyPr spcFirstLastPara="1" wrap="square" lIns="91425" tIns="91425" rIns="91425" bIns="91425" anchor="t" anchorCtr="0">
            <a:spAutoFit/>
          </a:bodyPr>
          <a:lstStyle/>
          <a:p>
            <a:pPr lvl="0" algn="ctr">
              <a:lnSpc>
                <a:spcPct val="115000"/>
              </a:lnSpc>
            </a:pPr>
            <a:r>
              <a:rPr lang="fr-FR" b="1" dirty="0" smtClean="0">
                <a:solidFill>
                  <a:srgbClr val="434343"/>
                </a:solidFill>
                <a:latin typeface="Montserrat"/>
                <a:ea typeface="Montserrat"/>
                <a:cs typeface="Montserrat"/>
                <a:sym typeface="Montserrat"/>
              </a:rPr>
              <a:t>LE GROUPE ÉCONOMIQUE DES ETATS G20</a:t>
            </a:r>
            <a:br>
              <a:rPr lang="fr-FR" b="1" dirty="0" smtClean="0">
                <a:solidFill>
                  <a:srgbClr val="434343"/>
                </a:solidFill>
                <a:latin typeface="Montserrat"/>
                <a:ea typeface="Montserrat"/>
                <a:cs typeface="Montserrat"/>
                <a:sym typeface="Montserrat"/>
              </a:rPr>
            </a:br>
            <a:endParaRPr lang="en" b="1" dirty="0">
              <a:solidFill>
                <a:srgbClr val="434343"/>
              </a:solidFill>
              <a:latin typeface="Montserrat"/>
              <a:ea typeface="Montserrat"/>
              <a:cs typeface="Montserrat"/>
              <a:sym typeface="Montserrat"/>
            </a:endParaRPr>
          </a:p>
        </p:txBody>
      </p:sp>
      <p:sp>
        <p:nvSpPr>
          <p:cNvPr id="60" name="Google Shape;60;p14"/>
          <p:cNvSpPr txBox="1"/>
          <p:nvPr/>
        </p:nvSpPr>
        <p:spPr>
          <a:xfrm>
            <a:off x="243549" y="1740750"/>
            <a:ext cx="5589691" cy="2155945"/>
          </a:xfrm>
          <a:prstGeom prst="rect">
            <a:avLst/>
          </a:prstGeom>
          <a:noFill/>
          <a:ln>
            <a:noFill/>
          </a:ln>
        </p:spPr>
        <p:txBody>
          <a:bodyPr spcFirstLastPara="1" wrap="square" lIns="91425" tIns="91425" rIns="91425" bIns="91425" anchor="t" anchorCtr="0">
            <a:spAutoFit/>
          </a:bodyPr>
          <a:lstStyle/>
          <a:p>
            <a:pPr>
              <a:buFont typeface="Wingdings 2" pitchFamily="18" charset="2"/>
              <a:buNone/>
              <a:defRPr/>
            </a:pPr>
            <a:r>
              <a:rPr lang="fr-FR" dirty="0" smtClean="0">
                <a:solidFill>
                  <a:srgbClr val="434343"/>
                </a:solidFill>
                <a:latin typeface="Montserrat"/>
                <a:ea typeface="Montserrat"/>
                <a:cs typeface="Montserrat"/>
                <a:sym typeface="Montserrat"/>
              </a:rPr>
              <a:t>Le G20 a arrêté le « Plan d'action anticorruption 2019-2021 », selon lequel :</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r>
              <a:rPr lang="fr-FR" dirty="0" smtClean="0">
                <a:solidFill>
                  <a:srgbClr val="434343"/>
                </a:solidFill>
                <a:latin typeface="Montserrat"/>
                <a:ea typeface="Montserrat"/>
                <a:cs typeface="Montserrat"/>
                <a:sym typeface="Montserrat"/>
              </a:rPr>
              <a:t>  - la prévention et la lutte contre la corruption sont essentielles à la construction de la prospérité économique nationale et mondiale.</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r>
              <a:rPr lang="fr-FR" dirty="0" smtClean="0">
                <a:solidFill>
                  <a:srgbClr val="434343"/>
                </a:solidFill>
                <a:latin typeface="Montserrat"/>
                <a:ea typeface="Montserrat"/>
                <a:cs typeface="Montserrat"/>
                <a:sym typeface="Montserrat"/>
              </a:rPr>
              <a:t>  - et qu'aucun pays n'est à l'abri. </a:t>
            </a:r>
          </a:p>
          <a:p>
            <a:pPr marL="0" lvl="0" indent="0" algn="l" rtl="0">
              <a:lnSpc>
                <a:spcPct val="115000"/>
              </a:lnSpc>
              <a:spcBef>
                <a:spcPts val="0"/>
              </a:spcBef>
              <a:spcAft>
                <a:spcPts val="0"/>
              </a:spcAft>
              <a:buNone/>
            </a:pPr>
            <a:endParaRPr b="1" dirty="0">
              <a:solidFill>
                <a:srgbClr val="434343"/>
              </a:solidFill>
              <a:latin typeface="Comfortaa"/>
              <a:ea typeface="Comfortaa"/>
              <a:cs typeface="Comfortaa"/>
              <a:sym typeface="Comforta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25214" y="485046"/>
            <a:ext cx="4435365" cy="432396"/>
          </a:xfrm>
          <a:prstGeom prst="rect">
            <a:avLst/>
          </a:prstGeom>
          <a:noFill/>
          <a:ln>
            <a:noFill/>
          </a:ln>
        </p:spPr>
        <p:txBody>
          <a:bodyPr spcFirstLastPara="1" wrap="square" lIns="91425" tIns="91425" rIns="91425" bIns="91425" anchor="t" anchorCtr="0">
            <a:spAutoFit/>
          </a:bodyPr>
          <a:lstStyle/>
          <a:p>
            <a:pPr lvl="0" algn="ctr">
              <a:lnSpc>
                <a:spcPct val="115000"/>
              </a:lnSpc>
            </a:pPr>
            <a:r>
              <a:rPr lang="fr-FR" b="1" dirty="0" smtClean="0">
                <a:solidFill>
                  <a:srgbClr val="434343"/>
                </a:solidFill>
                <a:latin typeface="Montserrat"/>
                <a:ea typeface="Montserrat"/>
                <a:cs typeface="Montserrat"/>
                <a:sym typeface="Montserrat"/>
              </a:rPr>
              <a:t>L’ORGANISATION DES NATIONS UNIES ONU</a:t>
            </a:r>
            <a:endParaRPr lang="en" b="1" dirty="0">
              <a:solidFill>
                <a:srgbClr val="434343"/>
              </a:solidFill>
              <a:latin typeface="Montserrat"/>
              <a:ea typeface="Montserrat"/>
              <a:cs typeface="Montserrat"/>
              <a:sym typeface="Montserrat"/>
            </a:endParaRPr>
          </a:p>
        </p:txBody>
      </p:sp>
      <p:sp>
        <p:nvSpPr>
          <p:cNvPr id="60" name="Google Shape;60;p14"/>
          <p:cNvSpPr txBox="1"/>
          <p:nvPr/>
        </p:nvSpPr>
        <p:spPr>
          <a:xfrm>
            <a:off x="243550" y="1740750"/>
            <a:ext cx="5537140" cy="2155945"/>
          </a:xfrm>
          <a:prstGeom prst="rect">
            <a:avLst/>
          </a:prstGeom>
          <a:noFill/>
          <a:ln>
            <a:noFill/>
          </a:ln>
        </p:spPr>
        <p:txBody>
          <a:bodyPr spcFirstLastPara="1" wrap="square" lIns="91425" tIns="91425" rIns="91425" bIns="91425" anchor="t" anchorCtr="0">
            <a:spAutoFit/>
          </a:bodyPr>
          <a:lstStyle/>
          <a:p>
            <a:pPr>
              <a:buFont typeface="Wingdings 2" pitchFamily="18" charset="2"/>
              <a:buNone/>
              <a:defRPr/>
            </a:pPr>
            <a:r>
              <a:rPr lang="fr-FR" dirty="0" smtClean="0">
                <a:solidFill>
                  <a:srgbClr val="434343"/>
                </a:solidFill>
                <a:latin typeface="Montserrat"/>
                <a:ea typeface="Montserrat"/>
                <a:cs typeface="Montserrat"/>
                <a:sym typeface="Montserrat"/>
              </a:rPr>
              <a:t>L‘Objectif de Développement Durable, ODD 16 de l'ONU, </a:t>
            </a:r>
            <a:r>
              <a:rPr lang="fr-FR" dirty="0" smtClean="0">
                <a:solidFill>
                  <a:srgbClr val="434343"/>
                </a:solidFill>
                <a:latin typeface="Montserrat"/>
                <a:ea typeface="Montserrat"/>
                <a:cs typeface="Montserrat"/>
                <a:sym typeface="Montserrat"/>
              </a:rPr>
              <a:t>intitulé « </a:t>
            </a:r>
            <a:r>
              <a:rPr lang="fr-FR" dirty="0" smtClean="0">
                <a:solidFill>
                  <a:srgbClr val="434343"/>
                </a:solidFill>
                <a:latin typeface="Montserrat"/>
                <a:ea typeface="Montserrat"/>
                <a:cs typeface="Montserrat"/>
                <a:sym typeface="Montserrat"/>
              </a:rPr>
              <a:t>Paix et justice : Institutions fortes », vise à :</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réduire sensiblement la corruption et la pratique des pots-de-vin sous toutes leurs formes;</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mettre en place des institutions efficaces, responsables et transparentes à tous les niveaux.</a:t>
            </a:r>
          </a:p>
          <a:p>
            <a:pPr marL="0" lvl="0" indent="0" algn="l" rtl="0">
              <a:lnSpc>
                <a:spcPct val="115000"/>
              </a:lnSpc>
              <a:spcBef>
                <a:spcPts val="0"/>
              </a:spcBef>
              <a:spcAft>
                <a:spcPts val="0"/>
              </a:spcAft>
              <a:buNone/>
            </a:pPr>
            <a:endParaRPr b="1" dirty="0">
              <a:solidFill>
                <a:srgbClr val="434343"/>
              </a:solidFill>
              <a:latin typeface="Comfortaa"/>
              <a:ea typeface="Comfortaa"/>
              <a:cs typeface="Comfortaa"/>
              <a:sym typeface="Comforta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25214" y="485046"/>
            <a:ext cx="4435365" cy="432396"/>
          </a:xfrm>
          <a:prstGeom prst="rect">
            <a:avLst/>
          </a:prstGeom>
          <a:noFill/>
          <a:ln>
            <a:noFill/>
          </a:ln>
        </p:spPr>
        <p:txBody>
          <a:bodyPr spcFirstLastPara="1" wrap="square" lIns="91425" tIns="91425" rIns="91425" bIns="91425" anchor="t" anchorCtr="0">
            <a:spAutoFit/>
          </a:bodyPr>
          <a:lstStyle/>
          <a:p>
            <a:pPr lvl="0" algn="ctr">
              <a:lnSpc>
                <a:spcPct val="115000"/>
              </a:lnSpc>
            </a:pPr>
            <a:r>
              <a:rPr lang="fr-FR" b="1" dirty="0" smtClean="0">
                <a:solidFill>
                  <a:srgbClr val="434343"/>
                </a:solidFill>
                <a:latin typeface="Montserrat"/>
                <a:ea typeface="Montserrat"/>
                <a:cs typeface="Montserrat"/>
                <a:sym typeface="Montserrat"/>
              </a:rPr>
              <a:t>L’OCDE, L'ONUDC ET LA BANQUE MONDIALE </a:t>
            </a:r>
            <a:endParaRPr lang="en" b="1" dirty="0" smtClean="0">
              <a:solidFill>
                <a:srgbClr val="434343"/>
              </a:solidFill>
              <a:latin typeface="Montserrat"/>
              <a:ea typeface="Montserrat"/>
              <a:cs typeface="Montserrat"/>
              <a:sym typeface="Montserrat"/>
            </a:endParaRPr>
          </a:p>
        </p:txBody>
      </p:sp>
      <p:sp>
        <p:nvSpPr>
          <p:cNvPr id="60" name="Google Shape;60;p14"/>
          <p:cNvSpPr txBox="1"/>
          <p:nvPr/>
        </p:nvSpPr>
        <p:spPr>
          <a:xfrm>
            <a:off x="243549" y="1740750"/>
            <a:ext cx="5568671" cy="3016180"/>
          </a:xfrm>
          <a:prstGeom prst="rect">
            <a:avLst/>
          </a:prstGeom>
          <a:noFill/>
          <a:ln>
            <a:noFill/>
          </a:ln>
        </p:spPr>
        <p:txBody>
          <a:bodyPr spcFirstLastPara="1" wrap="square" lIns="91425" tIns="91425" rIns="91425" bIns="91425" anchor="t" anchorCtr="0">
            <a:spAutoFit/>
          </a:bodyPr>
          <a:lstStyle/>
          <a:p>
            <a:pPr>
              <a:buFontTx/>
              <a:buChar char="-"/>
              <a:defRPr/>
            </a:pPr>
            <a:r>
              <a:rPr lang="fr-FR" dirty="0" smtClean="0">
                <a:solidFill>
                  <a:srgbClr val="434343"/>
                </a:solidFill>
                <a:latin typeface="Montserrat"/>
                <a:ea typeface="Montserrat"/>
                <a:cs typeface="Montserrat"/>
                <a:sym typeface="Montserrat"/>
              </a:rPr>
              <a:t> L’OCDE : Organisation de coopération et de développement économique. </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 L’ONUDC : Office des nations unies contre la drogue et le crime.</a:t>
            </a:r>
          </a:p>
          <a:p>
            <a:pPr>
              <a:buFont typeface="Wingdings 2" pitchFamily="18" charset="2"/>
              <a:buNone/>
              <a:defRPr/>
            </a:pPr>
            <a:endParaRPr lang="fr-FR" dirty="0" smtClean="0">
              <a:solidFill>
                <a:srgbClr val="434343"/>
              </a:solidFill>
              <a:latin typeface="Montserrat"/>
              <a:ea typeface="Montserrat"/>
              <a:cs typeface="Montserrat"/>
              <a:sym typeface="Montserrat"/>
            </a:endParaRPr>
          </a:p>
          <a:p>
            <a:pPr>
              <a:buFontTx/>
              <a:buChar char="-"/>
              <a:defRPr/>
            </a:pPr>
            <a:r>
              <a:rPr lang="fr-FR" dirty="0" smtClean="0">
                <a:solidFill>
                  <a:srgbClr val="434343"/>
                </a:solidFill>
                <a:latin typeface="Montserrat"/>
                <a:ea typeface="Montserrat"/>
                <a:cs typeface="Montserrat"/>
                <a:sym typeface="Montserrat"/>
              </a:rPr>
              <a:t> La Banque mondiale.</a:t>
            </a:r>
          </a:p>
          <a:p>
            <a:pPr>
              <a:buFontTx/>
              <a:buChar char="-"/>
              <a:defRPr/>
            </a:pPr>
            <a:endParaRPr lang="fr-FR" dirty="0" smtClean="0">
              <a:solidFill>
                <a:srgbClr val="434343"/>
              </a:solidFill>
              <a:latin typeface="Montserrat"/>
              <a:ea typeface="Montserrat"/>
              <a:cs typeface="Montserrat"/>
              <a:sym typeface="Montserrat"/>
            </a:endParaRPr>
          </a:p>
          <a:p>
            <a:pPr>
              <a:buFont typeface="Wingdings 2" pitchFamily="18" charset="2"/>
              <a:buNone/>
              <a:defRPr/>
            </a:pPr>
            <a:r>
              <a:rPr lang="fr-FR" dirty="0" smtClean="0">
                <a:solidFill>
                  <a:srgbClr val="434343"/>
                </a:solidFill>
                <a:latin typeface="Montserrat"/>
                <a:ea typeface="Montserrat"/>
                <a:cs typeface="Montserrat"/>
                <a:sym typeface="Montserrat"/>
              </a:rPr>
              <a:t>   Ont contribué à l’élaboration du :</a:t>
            </a:r>
          </a:p>
          <a:p>
            <a:pPr algn="ctr">
              <a:buFont typeface="Wingdings 2" pitchFamily="18" charset="2"/>
              <a:buNone/>
              <a:defRPr/>
            </a:pPr>
            <a:endParaRPr lang="fr-FR" dirty="0" smtClean="0">
              <a:solidFill>
                <a:srgbClr val="434343"/>
              </a:solidFill>
              <a:latin typeface="Montserrat"/>
              <a:ea typeface="Montserrat"/>
              <a:cs typeface="Montserrat"/>
              <a:sym typeface="Montserrat"/>
            </a:endParaRPr>
          </a:p>
          <a:p>
            <a:pPr algn="ctr">
              <a:buFont typeface="Wingdings 2" pitchFamily="18" charset="2"/>
              <a:buNone/>
              <a:defRPr/>
            </a:pPr>
            <a:r>
              <a:rPr lang="fr-FR" dirty="0" smtClean="0">
                <a:solidFill>
                  <a:srgbClr val="434343"/>
                </a:solidFill>
                <a:latin typeface="Montserrat"/>
                <a:ea typeface="Montserrat"/>
                <a:cs typeface="Montserrat"/>
                <a:sym typeface="Montserrat"/>
              </a:rPr>
              <a:t>« Manuel d'éthique et de conformité sur la lutte contre la corruption au sein des entreprises »</a:t>
            </a:r>
          </a:p>
          <a:p>
            <a:pPr algn="ctr">
              <a:buFont typeface="Wingdings 2" pitchFamily="18" charset="2"/>
              <a:buNone/>
              <a:defRPr/>
            </a:pPr>
            <a:r>
              <a:rPr lang="fr-FR" dirty="0" smtClean="0">
                <a:solidFill>
                  <a:srgbClr val="434343"/>
                </a:solidFill>
                <a:latin typeface="Montserrat"/>
                <a:ea typeface="Montserrat"/>
                <a:cs typeface="Montserrat"/>
                <a:sym typeface="Montserrat"/>
              </a:rPr>
              <a:t> </a:t>
            </a:r>
            <a:endParaRPr lang="fr-FR" dirty="0">
              <a:solidFill>
                <a:srgbClr val="434343"/>
              </a:solidFill>
              <a:latin typeface="Montserrat"/>
              <a:ea typeface="Montserrat"/>
              <a:cs typeface="Montserrat"/>
              <a:sym typeface="Comforta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1207</Words>
  <Application>Microsoft Office PowerPoint</Application>
  <PresentationFormat>Affichage à l'écran (16:9)</PresentationFormat>
  <Paragraphs>225</Paragraphs>
  <Slides>29</Slides>
  <Notes>29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29</vt:i4>
      </vt:variant>
    </vt:vector>
  </HeadingPairs>
  <TitlesOfParts>
    <vt:vector size="34" baseType="lpstr">
      <vt:lpstr>Arial</vt:lpstr>
      <vt:lpstr>Montserrat</vt:lpstr>
      <vt:lpstr>Comfortaa</vt:lpstr>
      <vt:lpstr>Wingdings 2</vt:lpstr>
      <vt:lpstr>Simple Light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Abdelkrim bouhouche</dc:creator>
  <cp:lastModifiedBy>HP</cp:lastModifiedBy>
  <cp:revision>8</cp:revision>
  <dcterms:modified xsi:type="dcterms:W3CDTF">2022-11-30T06:25:15Z</dcterms:modified>
</cp:coreProperties>
</file>